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Inter"/>
      <p:regular r:id="rId37"/>
      <p:bold r:id="rId38"/>
      <p:italic r:id="rId39"/>
      <p:boldItalic r:id="rId40"/>
    </p:embeddedFont>
    <p:embeddedFont>
      <p:font typeface="Inter Medium"/>
      <p:regular r:id="rId41"/>
      <p:bold r:id="rId42"/>
      <p:italic r:id="rId43"/>
      <p:boldItalic r:id="rId44"/>
    </p:embeddedFont>
    <p:embeddedFont>
      <p:font typeface="Gaegu"/>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E2694F-CD60-47CE-9E47-157CCE95AEB1}">
  <a:tblStyle styleId="{9DE2694F-CD60-47CE-9E47-157CCE95AEB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oldItalic.fntdata"/><Relationship Id="rId20" Type="http://schemas.openxmlformats.org/officeDocument/2006/relationships/slide" Target="slides/slide14.xml"/><Relationship Id="rId42" Type="http://schemas.openxmlformats.org/officeDocument/2006/relationships/font" Target="fonts/InterMedium-bold.fntdata"/><Relationship Id="rId41" Type="http://schemas.openxmlformats.org/officeDocument/2006/relationships/font" Target="fonts/InterMedium-regular.fntdata"/><Relationship Id="rId22" Type="http://schemas.openxmlformats.org/officeDocument/2006/relationships/slide" Target="slides/slide16.xml"/><Relationship Id="rId44" Type="http://schemas.openxmlformats.org/officeDocument/2006/relationships/font" Target="fonts/InterMedium-boldItalic.fntdata"/><Relationship Id="rId21" Type="http://schemas.openxmlformats.org/officeDocument/2006/relationships/slide" Target="slides/slide15.xml"/><Relationship Id="rId43" Type="http://schemas.openxmlformats.org/officeDocument/2006/relationships/font" Target="fonts/InterMedium-italic.fntdata"/><Relationship Id="rId24" Type="http://schemas.openxmlformats.org/officeDocument/2006/relationships/slide" Target="slides/slide18.xml"/><Relationship Id="rId46" Type="http://schemas.openxmlformats.org/officeDocument/2006/relationships/font" Target="fonts/Gaegu-bold.fntdata"/><Relationship Id="rId23" Type="http://schemas.openxmlformats.org/officeDocument/2006/relationships/slide" Target="slides/slide17.xml"/><Relationship Id="rId45" Type="http://schemas.openxmlformats.org/officeDocument/2006/relationships/font" Target="fonts/Gaegu-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Inter-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Inter-italic.fntdata"/><Relationship Id="rId16" Type="http://schemas.openxmlformats.org/officeDocument/2006/relationships/slide" Target="slides/slide10.xml"/><Relationship Id="rId38" Type="http://schemas.openxmlformats.org/officeDocument/2006/relationships/font" Target="fonts/Inter-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fd7e00e0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1fd7e00e0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08161af0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08161af0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08161af0e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08161af0e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bd6a5824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bd6a5824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bd6a5824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bd6a5824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bd6a5824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bd6a5824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08161af0e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08161af0e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bb65b403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bb65b403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NICHO JELASIN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bb65b403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bb65b403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ba708237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ba708237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1fd7e00e0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1fd7e00e0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ba708237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ba708237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ba70823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ba7082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bd6a5824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bd6a5824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ba708237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ba708237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ba70823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ba70823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bd6a582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bd6a582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08161af0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08161af0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fd7e00e0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fd7e00e0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08161af0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08161af0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fd7e00e0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1fd7e00e0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1fd7e00e0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1fd7e00e0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08161af0e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08161af0e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bd6a5824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bd6a5824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bd6a5824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bd6a5824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377" l="0" r="0" t="1610"/>
          <a:stretch/>
        </p:blipFill>
        <p:spPr>
          <a:xfrm>
            <a:off x="0" y="429450"/>
            <a:ext cx="9085000" cy="4190974"/>
          </a:xfrm>
          <a:prstGeom prst="rect">
            <a:avLst/>
          </a:prstGeom>
          <a:noFill/>
          <a:ln>
            <a:noFill/>
          </a:ln>
        </p:spPr>
      </p:pic>
      <p:pic>
        <p:nvPicPr>
          <p:cNvPr id="55" name="Google Shape;55;p13"/>
          <p:cNvPicPr preferRelativeResize="0"/>
          <p:nvPr/>
        </p:nvPicPr>
        <p:blipFill>
          <a:blip r:embed="rId4">
            <a:alphaModFix/>
          </a:blip>
          <a:stretch>
            <a:fillRect/>
          </a:stretch>
        </p:blipFill>
        <p:spPr>
          <a:xfrm>
            <a:off x="1341279" y="917401"/>
            <a:ext cx="2148269" cy="2148272"/>
          </a:xfrm>
          <a:prstGeom prst="rect">
            <a:avLst/>
          </a:prstGeom>
          <a:noFill/>
          <a:ln>
            <a:noFill/>
          </a:ln>
        </p:spPr>
      </p:pic>
      <p:sp>
        <p:nvSpPr>
          <p:cNvPr id="56" name="Google Shape;56;p13"/>
          <p:cNvSpPr txBox="1"/>
          <p:nvPr/>
        </p:nvSpPr>
        <p:spPr>
          <a:xfrm>
            <a:off x="3648068" y="1180497"/>
            <a:ext cx="513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Gotham Treats</a:t>
            </a:r>
            <a:endParaRPr b="1" sz="3000">
              <a:solidFill>
                <a:srgbClr val="263890"/>
              </a:solidFill>
              <a:latin typeface="Roboto"/>
              <a:ea typeface="Roboto"/>
              <a:cs typeface="Roboto"/>
              <a:sym typeface="Roboto"/>
            </a:endParaRPr>
          </a:p>
        </p:txBody>
      </p:sp>
      <p:sp>
        <p:nvSpPr>
          <p:cNvPr id="57" name="Google Shape;57;p13"/>
          <p:cNvSpPr txBox="1"/>
          <p:nvPr/>
        </p:nvSpPr>
        <p:spPr>
          <a:xfrm>
            <a:off x="3648068" y="1789154"/>
            <a:ext cx="504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545454"/>
                </a:solidFill>
                <a:latin typeface="Gaegu"/>
                <a:ea typeface="Gaegu"/>
                <a:cs typeface="Gaegu"/>
                <a:sym typeface="Gaegu"/>
              </a:rPr>
              <a:t>your friendly neighborhood bakeshop</a:t>
            </a:r>
            <a:endParaRPr b="1" sz="2000">
              <a:solidFill>
                <a:srgbClr val="545454"/>
              </a:solidFill>
              <a:latin typeface="Gaegu"/>
              <a:ea typeface="Gaegu"/>
              <a:cs typeface="Gaegu"/>
              <a:sym typeface="Gaegu"/>
            </a:endParaRPr>
          </a:p>
        </p:txBody>
      </p:sp>
      <p:sp>
        <p:nvSpPr>
          <p:cNvPr id="58" name="Google Shape;58;p13"/>
          <p:cNvSpPr txBox="1"/>
          <p:nvPr/>
        </p:nvSpPr>
        <p:spPr>
          <a:xfrm>
            <a:off x="3648068" y="2205009"/>
            <a:ext cx="51357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solidFill>
                  <a:srgbClr val="263890"/>
                </a:solidFill>
                <a:latin typeface="Roboto"/>
                <a:ea typeface="Roboto"/>
                <a:cs typeface="Roboto"/>
                <a:sym typeface="Roboto"/>
              </a:rPr>
              <a:t>Adv. ISAD Week 11 Presentation</a:t>
            </a:r>
            <a:endParaRPr b="1" sz="1500">
              <a:solidFill>
                <a:srgbClr val="263890"/>
              </a:solidFill>
              <a:latin typeface="Roboto"/>
              <a:ea typeface="Roboto"/>
              <a:cs typeface="Roboto"/>
              <a:sym typeface="Roboto"/>
            </a:endParaRPr>
          </a:p>
          <a:p>
            <a:pPr indent="0" lvl="0" marL="0" rtl="0" algn="l">
              <a:spcBef>
                <a:spcPts val="0"/>
              </a:spcBef>
              <a:spcAft>
                <a:spcPts val="0"/>
              </a:spcAft>
              <a:buNone/>
            </a:pPr>
            <a:r>
              <a:rPr lang="en-GB" sz="1500">
                <a:solidFill>
                  <a:srgbClr val="263890"/>
                </a:solidFill>
                <a:latin typeface="Roboto"/>
                <a:ea typeface="Roboto"/>
                <a:cs typeface="Roboto"/>
                <a:sym typeface="Roboto"/>
              </a:rPr>
              <a:t>By:</a:t>
            </a:r>
            <a:endParaRPr sz="1500">
              <a:solidFill>
                <a:srgbClr val="26389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500">
                <a:solidFill>
                  <a:srgbClr val="263890"/>
                </a:solidFill>
                <a:latin typeface="Roboto"/>
                <a:ea typeface="Roboto"/>
                <a:cs typeface="Roboto"/>
                <a:sym typeface="Roboto"/>
              </a:rPr>
              <a:t>Nadja Jasmine Donosepoetro - 2602119184</a:t>
            </a:r>
            <a:endParaRPr sz="1500">
              <a:solidFill>
                <a:srgbClr val="26389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500">
                <a:solidFill>
                  <a:srgbClr val="263890"/>
                </a:solidFill>
                <a:latin typeface="Roboto"/>
                <a:ea typeface="Roboto"/>
                <a:cs typeface="Roboto"/>
                <a:sym typeface="Roboto"/>
              </a:rPr>
              <a:t>Dycinta Fedianka - 2602185942 </a:t>
            </a:r>
            <a:endParaRPr sz="1500">
              <a:solidFill>
                <a:srgbClr val="26389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500">
                <a:solidFill>
                  <a:srgbClr val="263890"/>
                </a:solidFill>
                <a:latin typeface="Roboto"/>
                <a:ea typeface="Roboto"/>
                <a:cs typeface="Roboto"/>
                <a:sym typeface="Roboto"/>
              </a:rPr>
              <a:t>Ajhe Ray Delrian - 2602176894 </a:t>
            </a:r>
            <a:endParaRPr sz="1500">
              <a:solidFill>
                <a:srgbClr val="26389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500">
                <a:solidFill>
                  <a:srgbClr val="263890"/>
                </a:solidFill>
                <a:latin typeface="Roboto"/>
                <a:ea typeface="Roboto"/>
                <a:cs typeface="Roboto"/>
                <a:sym typeface="Roboto"/>
              </a:rPr>
              <a:t>Nicholas Darmawan - 2602158550 </a:t>
            </a:r>
            <a:endParaRPr sz="1500">
              <a:solidFill>
                <a:srgbClr val="263890"/>
              </a:solidFill>
              <a:latin typeface="Roboto"/>
              <a:ea typeface="Roboto"/>
              <a:cs typeface="Roboto"/>
              <a:sym typeface="Roboto"/>
            </a:endParaRPr>
          </a:p>
          <a:p>
            <a:pPr indent="0" lvl="0" marL="0" rtl="0" algn="l">
              <a:spcBef>
                <a:spcPts val="0"/>
              </a:spcBef>
              <a:spcAft>
                <a:spcPts val="0"/>
              </a:spcAft>
              <a:buNone/>
            </a:pPr>
            <a:r>
              <a:rPr lang="en-GB" sz="1500">
                <a:solidFill>
                  <a:srgbClr val="263890"/>
                </a:solidFill>
                <a:latin typeface="Roboto"/>
                <a:ea typeface="Roboto"/>
                <a:cs typeface="Roboto"/>
                <a:sym typeface="Roboto"/>
              </a:rPr>
              <a:t>Eliott Bastien Mathieu Rivet - 2602214791</a:t>
            </a:r>
            <a:endParaRPr sz="1500">
              <a:solidFill>
                <a:srgbClr val="26389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nvSpPr>
        <p:spPr>
          <a:xfrm>
            <a:off x="266693" y="237522"/>
            <a:ext cx="513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Process Selection Matrix</a:t>
            </a:r>
            <a:endParaRPr b="1" sz="3000">
              <a:solidFill>
                <a:srgbClr val="263890"/>
              </a:solidFill>
              <a:latin typeface="Roboto"/>
              <a:ea typeface="Roboto"/>
              <a:cs typeface="Roboto"/>
              <a:sym typeface="Roboto"/>
            </a:endParaRPr>
          </a:p>
        </p:txBody>
      </p:sp>
      <p:pic>
        <p:nvPicPr>
          <p:cNvPr id="115" name="Google Shape;115;p22"/>
          <p:cNvPicPr preferRelativeResize="0"/>
          <p:nvPr/>
        </p:nvPicPr>
        <p:blipFill>
          <a:blip r:embed="rId3">
            <a:alphaModFix/>
          </a:blip>
          <a:stretch>
            <a:fillRect/>
          </a:stretch>
        </p:blipFill>
        <p:spPr>
          <a:xfrm>
            <a:off x="308150" y="1024522"/>
            <a:ext cx="8527707" cy="39546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3"/>
          <p:cNvPicPr preferRelativeResize="0"/>
          <p:nvPr/>
        </p:nvPicPr>
        <p:blipFill rotWithShape="1">
          <a:blip r:embed="rId3">
            <a:alphaModFix/>
          </a:blip>
          <a:srcRect b="1455" l="0" r="0" t="4053"/>
          <a:stretch/>
        </p:blipFill>
        <p:spPr>
          <a:xfrm>
            <a:off x="375100" y="424675"/>
            <a:ext cx="8393824" cy="4560075"/>
          </a:xfrm>
          <a:prstGeom prst="rect">
            <a:avLst/>
          </a:prstGeom>
          <a:noFill/>
          <a:ln>
            <a:noFill/>
          </a:ln>
        </p:spPr>
      </p:pic>
      <p:sp>
        <p:nvSpPr>
          <p:cNvPr id="121" name="Google Shape;121;p23"/>
          <p:cNvSpPr txBox="1"/>
          <p:nvPr/>
        </p:nvSpPr>
        <p:spPr>
          <a:xfrm>
            <a:off x="266693" y="237522"/>
            <a:ext cx="513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End to End</a:t>
            </a:r>
            <a:endParaRPr b="1" sz="3000">
              <a:solidFill>
                <a:srgbClr val="26389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nvSpPr>
        <p:spPr>
          <a:xfrm>
            <a:off x="321605" y="241750"/>
            <a:ext cx="4468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Use Case Diagram</a:t>
            </a:r>
            <a:endParaRPr b="1" sz="3000">
              <a:solidFill>
                <a:srgbClr val="263890"/>
              </a:solidFill>
              <a:latin typeface="Roboto"/>
              <a:ea typeface="Roboto"/>
              <a:cs typeface="Roboto"/>
              <a:sym typeface="Roboto"/>
            </a:endParaRPr>
          </a:p>
        </p:txBody>
      </p:sp>
      <p:pic>
        <p:nvPicPr>
          <p:cNvPr id="127" name="Google Shape;127;p24"/>
          <p:cNvPicPr preferRelativeResize="0"/>
          <p:nvPr/>
        </p:nvPicPr>
        <p:blipFill>
          <a:blip r:embed="rId3">
            <a:alphaModFix/>
          </a:blip>
          <a:stretch>
            <a:fillRect/>
          </a:stretch>
        </p:blipFill>
        <p:spPr>
          <a:xfrm>
            <a:off x="4395000" y="1040650"/>
            <a:ext cx="4596600" cy="3275583"/>
          </a:xfrm>
          <a:prstGeom prst="rect">
            <a:avLst/>
          </a:prstGeom>
          <a:noFill/>
          <a:ln>
            <a:noFill/>
          </a:ln>
        </p:spPr>
      </p:pic>
      <p:pic>
        <p:nvPicPr>
          <p:cNvPr id="128" name="Google Shape;128;p24"/>
          <p:cNvPicPr preferRelativeResize="0"/>
          <p:nvPr/>
        </p:nvPicPr>
        <p:blipFill>
          <a:blip r:embed="rId4">
            <a:alphaModFix/>
          </a:blip>
          <a:stretch>
            <a:fillRect/>
          </a:stretch>
        </p:blipFill>
        <p:spPr>
          <a:xfrm>
            <a:off x="76200" y="964450"/>
            <a:ext cx="4328326" cy="368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nvSpPr>
        <p:spPr>
          <a:xfrm>
            <a:off x="279550" y="283975"/>
            <a:ext cx="914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Use Case: Monthly Production Planning</a:t>
            </a:r>
            <a:endParaRPr b="1" sz="3000">
              <a:solidFill>
                <a:srgbClr val="263890"/>
              </a:solidFill>
              <a:latin typeface="Roboto"/>
              <a:ea typeface="Roboto"/>
              <a:cs typeface="Roboto"/>
              <a:sym typeface="Roboto"/>
            </a:endParaRPr>
          </a:p>
        </p:txBody>
      </p:sp>
      <p:pic>
        <p:nvPicPr>
          <p:cNvPr id="134" name="Google Shape;134;p25"/>
          <p:cNvPicPr preferRelativeResize="0"/>
          <p:nvPr/>
        </p:nvPicPr>
        <p:blipFill rotWithShape="1">
          <a:blip r:embed="rId3">
            <a:alphaModFix/>
          </a:blip>
          <a:srcRect b="0" l="0" r="0" t="2324"/>
          <a:stretch/>
        </p:blipFill>
        <p:spPr>
          <a:xfrm>
            <a:off x="152400" y="944950"/>
            <a:ext cx="8685551" cy="3817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nvSpPr>
        <p:spPr>
          <a:xfrm>
            <a:off x="279550" y="283975"/>
            <a:ext cx="914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Use Case: View BOM</a:t>
            </a:r>
            <a:endParaRPr b="1" sz="3000">
              <a:solidFill>
                <a:srgbClr val="263890"/>
              </a:solidFill>
              <a:latin typeface="Roboto"/>
              <a:ea typeface="Roboto"/>
              <a:cs typeface="Roboto"/>
              <a:sym typeface="Roboto"/>
            </a:endParaRPr>
          </a:p>
        </p:txBody>
      </p:sp>
      <p:pic>
        <p:nvPicPr>
          <p:cNvPr id="140" name="Google Shape;140;p26"/>
          <p:cNvPicPr preferRelativeResize="0"/>
          <p:nvPr/>
        </p:nvPicPr>
        <p:blipFill>
          <a:blip r:embed="rId3">
            <a:alphaModFix/>
          </a:blip>
          <a:stretch>
            <a:fillRect/>
          </a:stretch>
        </p:blipFill>
        <p:spPr>
          <a:xfrm>
            <a:off x="1696750" y="930475"/>
            <a:ext cx="5633429" cy="3908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nvSpPr>
        <p:spPr>
          <a:xfrm>
            <a:off x="279550" y="283975"/>
            <a:ext cx="914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Use Case: Send Purchase Order</a:t>
            </a:r>
            <a:endParaRPr b="1" sz="3000">
              <a:solidFill>
                <a:srgbClr val="263890"/>
              </a:solidFill>
              <a:latin typeface="Roboto"/>
              <a:ea typeface="Roboto"/>
              <a:cs typeface="Roboto"/>
              <a:sym typeface="Roboto"/>
            </a:endParaRPr>
          </a:p>
        </p:txBody>
      </p:sp>
      <p:pic>
        <p:nvPicPr>
          <p:cNvPr id="146" name="Google Shape;146;p27"/>
          <p:cNvPicPr preferRelativeResize="0"/>
          <p:nvPr/>
        </p:nvPicPr>
        <p:blipFill>
          <a:blip r:embed="rId3">
            <a:alphaModFix/>
          </a:blip>
          <a:stretch>
            <a:fillRect/>
          </a:stretch>
        </p:blipFill>
        <p:spPr>
          <a:xfrm>
            <a:off x="636650" y="930475"/>
            <a:ext cx="4541248" cy="3908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Revised Cut </a:t>
            </a:r>
            <a:r>
              <a:rPr b="1" lang="en-GB" sz="3000">
                <a:solidFill>
                  <a:srgbClr val="263890"/>
                </a:solidFill>
                <a:latin typeface="Roboto"/>
                <a:ea typeface="Roboto"/>
                <a:cs typeface="Roboto"/>
                <a:sym typeface="Roboto"/>
              </a:rPr>
              <a:t>Class Diagram</a:t>
            </a:r>
            <a:endParaRPr b="1" sz="3000">
              <a:solidFill>
                <a:srgbClr val="263890"/>
              </a:solidFill>
              <a:latin typeface="Roboto"/>
              <a:ea typeface="Roboto"/>
              <a:cs typeface="Roboto"/>
              <a:sym typeface="Roboto"/>
            </a:endParaRPr>
          </a:p>
        </p:txBody>
      </p:sp>
      <p:pic>
        <p:nvPicPr>
          <p:cNvPr id="152" name="Google Shape;152;p28"/>
          <p:cNvPicPr preferRelativeResize="0"/>
          <p:nvPr/>
        </p:nvPicPr>
        <p:blipFill>
          <a:blip r:embed="rId3">
            <a:alphaModFix/>
          </a:blip>
          <a:stretch>
            <a:fillRect/>
          </a:stretch>
        </p:blipFill>
        <p:spPr>
          <a:xfrm>
            <a:off x="152400" y="987625"/>
            <a:ext cx="8839197" cy="38097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p:nvPr/>
        </p:nvSpPr>
        <p:spPr>
          <a:xfrm>
            <a:off x="6219025" y="734250"/>
            <a:ext cx="2250300" cy="3917100"/>
          </a:xfrm>
          <a:prstGeom prst="roundRect">
            <a:avLst>
              <a:gd fmla="val 10053" name="adj"/>
            </a:avLst>
          </a:prstGeom>
          <a:solidFill>
            <a:srgbClr val="2638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9"/>
          <p:cNvSpPr txBox="1"/>
          <p:nvPr/>
        </p:nvSpPr>
        <p:spPr>
          <a:xfrm>
            <a:off x="420700" y="2107988"/>
            <a:ext cx="29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9" name="Google Shape;159;p29"/>
          <p:cNvSpPr txBox="1"/>
          <p:nvPr/>
        </p:nvSpPr>
        <p:spPr>
          <a:xfrm>
            <a:off x="343850" y="1057300"/>
            <a:ext cx="5796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Responsibilities:</a:t>
            </a:r>
            <a:endParaRPr b="1" sz="20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Decide on the make to stock quantity per day for each product every month for material requirement planning</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Evaluate each incoming purchase request and send purchase order to </a:t>
            </a:r>
            <a:r>
              <a:rPr lang="en-GB" sz="1500">
                <a:solidFill>
                  <a:schemeClr val="dk1"/>
                </a:solidFill>
                <a:latin typeface="Inter Medium"/>
                <a:ea typeface="Inter Medium"/>
                <a:cs typeface="Inter Medium"/>
                <a:sym typeface="Inter Medium"/>
              </a:rPr>
              <a:t>vendor through form.</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quality control report once purchase order has arrived.</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Submit payment request once purchase order is satisfied. </a:t>
            </a:r>
            <a:endParaRPr sz="1500">
              <a:solidFill>
                <a:schemeClr val="dk1"/>
              </a:solidFill>
              <a:latin typeface="Inter Medium"/>
              <a:ea typeface="Inter Medium"/>
              <a:cs typeface="Inter Medium"/>
              <a:sym typeface="Inter Medium"/>
            </a:endParaRPr>
          </a:p>
        </p:txBody>
      </p:sp>
      <p:sp>
        <p:nvSpPr>
          <p:cNvPr id="160" name="Google Shape;160;p29"/>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Inter"/>
                <a:ea typeface="Inter"/>
                <a:cs typeface="Inter"/>
                <a:sym typeface="Inter"/>
              </a:rPr>
              <a:t>Head of Operations</a:t>
            </a:r>
            <a:endParaRPr b="1" sz="3000">
              <a:solidFill>
                <a:srgbClr val="263890"/>
              </a:solidFill>
              <a:latin typeface="Inter"/>
              <a:ea typeface="Inter"/>
              <a:cs typeface="Inter"/>
              <a:sym typeface="Inter"/>
            </a:endParaRPr>
          </a:p>
        </p:txBody>
      </p:sp>
      <p:sp>
        <p:nvSpPr>
          <p:cNvPr id="161" name="Google Shape;161;p29"/>
          <p:cNvSpPr txBox="1"/>
          <p:nvPr/>
        </p:nvSpPr>
        <p:spPr>
          <a:xfrm>
            <a:off x="343850" y="3290425"/>
            <a:ext cx="33987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Related Use Case</a:t>
            </a:r>
            <a:r>
              <a:rPr b="1" lang="en-GB" sz="2000">
                <a:solidFill>
                  <a:schemeClr val="dk1"/>
                </a:solidFill>
                <a:latin typeface="Inter"/>
                <a:ea typeface="Inter"/>
                <a:cs typeface="Inter"/>
                <a:sym typeface="Inter"/>
              </a:rPr>
              <a:t>:</a:t>
            </a:r>
            <a:endParaRPr b="1" sz="20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Manage Purchase Request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Send Purchase Order</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Purchase Order</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Quality Control Report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Submit Payment Request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Payment Request</a:t>
            </a:r>
            <a:endParaRPr sz="1500">
              <a:solidFill>
                <a:schemeClr val="dk1"/>
              </a:solidFill>
              <a:latin typeface="Inter Medium"/>
              <a:ea typeface="Inter Medium"/>
              <a:cs typeface="Inter Medium"/>
              <a:sym typeface="Inter Medium"/>
            </a:endParaRPr>
          </a:p>
        </p:txBody>
      </p:sp>
      <p:sp>
        <p:nvSpPr>
          <p:cNvPr id="162" name="Google Shape;162;p29"/>
          <p:cNvSpPr txBox="1"/>
          <p:nvPr/>
        </p:nvSpPr>
        <p:spPr>
          <a:xfrm>
            <a:off x="3594500" y="3366625"/>
            <a:ext cx="2545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Monthly Production Planning</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Update BOM</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BOM</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MTS Quantity</a:t>
            </a:r>
            <a:endParaRPr sz="1500">
              <a:solidFill>
                <a:schemeClr val="dk1"/>
              </a:solidFill>
              <a:latin typeface="Inter Medium"/>
              <a:ea typeface="Inter Medium"/>
              <a:cs typeface="Inter Medium"/>
              <a:sym typeface="Inter Medium"/>
            </a:endParaRPr>
          </a:p>
        </p:txBody>
      </p:sp>
      <p:pic>
        <p:nvPicPr>
          <p:cNvPr id="163" name="Google Shape;163;p29"/>
          <p:cNvPicPr preferRelativeResize="0"/>
          <p:nvPr/>
        </p:nvPicPr>
        <p:blipFill>
          <a:blip r:embed="rId3">
            <a:alphaModFix/>
          </a:blip>
          <a:stretch>
            <a:fillRect/>
          </a:stretch>
        </p:blipFill>
        <p:spPr>
          <a:xfrm>
            <a:off x="6566575" y="930475"/>
            <a:ext cx="1555200" cy="33475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p:nvPr/>
        </p:nvSpPr>
        <p:spPr>
          <a:xfrm>
            <a:off x="4671225" y="7925"/>
            <a:ext cx="44727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30"/>
          <p:cNvPicPr preferRelativeResize="0"/>
          <p:nvPr/>
        </p:nvPicPr>
        <p:blipFill>
          <a:blip r:embed="rId3">
            <a:alphaModFix/>
          </a:blip>
          <a:stretch>
            <a:fillRect/>
          </a:stretch>
        </p:blipFill>
        <p:spPr>
          <a:xfrm>
            <a:off x="432000" y="1400400"/>
            <a:ext cx="3956398" cy="2812785"/>
          </a:xfrm>
          <a:prstGeom prst="rect">
            <a:avLst/>
          </a:prstGeom>
          <a:noFill/>
          <a:ln>
            <a:noFill/>
          </a:ln>
        </p:spPr>
      </p:pic>
      <p:sp>
        <p:nvSpPr>
          <p:cNvPr id="170" name="Google Shape;170;p30"/>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Inter"/>
                <a:ea typeface="Inter"/>
                <a:cs typeface="Inter"/>
                <a:sym typeface="Inter"/>
              </a:rPr>
              <a:t>Head of Operations</a:t>
            </a:r>
            <a:endParaRPr b="1" sz="3000">
              <a:solidFill>
                <a:srgbClr val="263890"/>
              </a:solidFill>
              <a:latin typeface="Inter"/>
              <a:ea typeface="Inter"/>
              <a:cs typeface="Inter"/>
              <a:sym typeface="Inter"/>
            </a:endParaRPr>
          </a:p>
        </p:txBody>
      </p:sp>
      <p:sp>
        <p:nvSpPr>
          <p:cNvPr id="171" name="Google Shape;171;p30"/>
          <p:cNvSpPr txBox="1"/>
          <p:nvPr/>
        </p:nvSpPr>
        <p:spPr>
          <a:xfrm>
            <a:off x="431974" y="4402975"/>
            <a:ext cx="395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ter Medium"/>
                <a:ea typeface="Inter Medium"/>
                <a:cs typeface="Inter Medium"/>
                <a:sym typeface="Inter Medium"/>
              </a:rPr>
              <a:t>Material Requirements Planning UI</a:t>
            </a:r>
            <a:endParaRPr sz="1500">
              <a:solidFill>
                <a:schemeClr val="dk1"/>
              </a:solidFill>
              <a:latin typeface="Inter Medium"/>
              <a:ea typeface="Inter Medium"/>
              <a:cs typeface="Inter Medium"/>
              <a:sym typeface="Inter Medium"/>
            </a:endParaRPr>
          </a:p>
        </p:txBody>
      </p:sp>
      <p:pic>
        <p:nvPicPr>
          <p:cNvPr id="172" name="Google Shape;172;p30"/>
          <p:cNvPicPr preferRelativeResize="0"/>
          <p:nvPr/>
        </p:nvPicPr>
        <p:blipFill>
          <a:blip r:embed="rId4">
            <a:alphaModFix/>
          </a:blip>
          <a:stretch>
            <a:fillRect/>
          </a:stretch>
        </p:blipFill>
        <p:spPr>
          <a:xfrm>
            <a:off x="4838663" y="144675"/>
            <a:ext cx="3002982" cy="1999952"/>
          </a:xfrm>
          <a:prstGeom prst="rect">
            <a:avLst/>
          </a:prstGeom>
          <a:noFill/>
          <a:ln>
            <a:noFill/>
          </a:ln>
        </p:spPr>
      </p:pic>
      <p:pic>
        <p:nvPicPr>
          <p:cNvPr id="173" name="Google Shape;173;p30"/>
          <p:cNvPicPr preferRelativeResize="0"/>
          <p:nvPr/>
        </p:nvPicPr>
        <p:blipFill>
          <a:blip r:embed="rId5">
            <a:alphaModFix/>
          </a:blip>
          <a:stretch>
            <a:fillRect/>
          </a:stretch>
        </p:blipFill>
        <p:spPr>
          <a:xfrm>
            <a:off x="6675750" y="2204413"/>
            <a:ext cx="2372974" cy="1749951"/>
          </a:xfrm>
          <a:prstGeom prst="rect">
            <a:avLst/>
          </a:prstGeom>
          <a:noFill/>
          <a:ln>
            <a:noFill/>
          </a:ln>
        </p:spPr>
      </p:pic>
      <p:pic>
        <p:nvPicPr>
          <p:cNvPr id="174" name="Google Shape;174;p30"/>
          <p:cNvPicPr preferRelativeResize="0"/>
          <p:nvPr/>
        </p:nvPicPr>
        <p:blipFill>
          <a:blip r:embed="rId6">
            <a:alphaModFix/>
          </a:blip>
          <a:stretch>
            <a:fillRect/>
          </a:stretch>
        </p:blipFill>
        <p:spPr>
          <a:xfrm>
            <a:off x="4838675" y="4085770"/>
            <a:ext cx="1956150" cy="978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p:nvPr/>
        </p:nvSpPr>
        <p:spPr>
          <a:xfrm>
            <a:off x="6219025" y="734250"/>
            <a:ext cx="2250300" cy="3917100"/>
          </a:xfrm>
          <a:prstGeom prst="roundRect">
            <a:avLst>
              <a:gd fmla="val 10053" name="adj"/>
            </a:avLst>
          </a:prstGeom>
          <a:solidFill>
            <a:srgbClr val="2638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txBox="1"/>
          <p:nvPr/>
        </p:nvSpPr>
        <p:spPr>
          <a:xfrm>
            <a:off x="420700" y="2107988"/>
            <a:ext cx="29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1" name="Google Shape;181;p31"/>
          <p:cNvSpPr txBox="1"/>
          <p:nvPr/>
        </p:nvSpPr>
        <p:spPr>
          <a:xfrm>
            <a:off x="343850" y="1057300"/>
            <a:ext cx="57561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Responsibilities:</a:t>
            </a:r>
            <a:endParaRPr b="1" sz="20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Handles evaluating purchase Evaluate each incoming purchase request and send purchase order to vendor through form</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Submit payment request once purchase order is satisfied</a:t>
            </a:r>
            <a:endParaRPr sz="1500">
              <a:solidFill>
                <a:schemeClr val="dk1"/>
              </a:solidFill>
              <a:latin typeface="Inter Medium"/>
              <a:ea typeface="Inter Medium"/>
              <a:cs typeface="Inter Medium"/>
              <a:sym typeface="Inter Medium"/>
            </a:endParaRPr>
          </a:p>
        </p:txBody>
      </p:sp>
      <p:sp>
        <p:nvSpPr>
          <p:cNvPr id="182" name="Google Shape;182;p31"/>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Inter"/>
                <a:ea typeface="Inter"/>
                <a:cs typeface="Inter"/>
                <a:sym typeface="Inter"/>
              </a:rPr>
              <a:t>Purchasing </a:t>
            </a:r>
            <a:r>
              <a:rPr b="1" lang="en-GB" sz="3000">
                <a:solidFill>
                  <a:srgbClr val="263890"/>
                </a:solidFill>
                <a:latin typeface="Inter"/>
                <a:ea typeface="Inter"/>
                <a:cs typeface="Inter"/>
                <a:sym typeface="Inter"/>
              </a:rPr>
              <a:t>Staff</a:t>
            </a:r>
            <a:endParaRPr b="1" sz="3000">
              <a:solidFill>
                <a:srgbClr val="263890"/>
              </a:solidFill>
              <a:latin typeface="Inter"/>
              <a:ea typeface="Inter"/>
              <a:cs typeface="Inter"/>
              <a:sym typeface="Inter"/>
            </a:endParaRPr>
          </a:p>
        </p:txBody>
      </p:sp>
      <p:sp>
        <p:nvSpPr>
          <p:cNvPr id="183" name="Google Shape;183;p31"/>
          <p:cNvSpPr txBox="1"/>
          <p:nvPr/>
        </p:nvSpPr>
        <p:spPr>
          <a:xfrm>
            <a:off x="343850" y="2833225"/>
            <a:ext cx="3398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Related Use Cases:</a:t>
            </a:r>
            <a:endParaRPr b="1" sz="20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Send Purchase Order</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Purchase Order</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Submit Payment Request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Payment Request</a:t>
            </a:r>
            <a:endParaRPr sz="1500">
              <a:solidFill>
                <a:schemeClr val="dk1"/>
              </a:solidFill>
              <a:latin typeface="Inter Medium"/>
              <a:ea typeface="Inter Medium"/>
              <a:cs typeface="Inter Medium"/>
              <a:sym typeface="Inter Medium"/>
            </a:endParaRPr>
          </a:p>
        </p:txBody>
      </p:sp>
      <p:pic>
        <p:nvPicPr>
          <p:cNvPr id="184" name="Google Shape;184;p31"/>
          <p:cNvPicPr preferRelativeResize="0"/>
          <p:nvPr/>
        </p:nvPicPr>
        <p:blipFill>
          <a:blip r:embed="rId3">
            <a:alphaModFix/>
          </a:blip>
          <a:stretch>
            <a:fillRect/>
          </a:stretch>
        </p:blipFill>
        <p:spPr>
          <a:xfrm>
            <a:off x="6566400" y="930475"/>
            <a:ext cx="1555200" cy="33502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3975" y="1901025"/>
            <a:ext cx="9215400" cy="3242400"/>
          </a:xfrm>
          <a:prstGeom prst="rect">
            <a:avLst/>
          </a:prstGeom>
          <a:solidFill>
            <a:srgbClr val="2638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nvSpPr>
        <p:spPr>
          <a:xfrm>
            <a:off x="4319188" y="1153038"/>
            <a:ext cx="385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About </a:t>
            </a:r>
            <a:r>
              <a:rPr b="1" lang="en-GB" sz="3000">
                <a:solidFill>
                  <a:srgbClr val="263890"/>
                </a:solidFill>
                <a:latin typeface="Roboto"/>
                <a:ea typeface="Roboto"/>
                <a:cs typeface="Roboto"/>
                <a:sym typeface="Roboto"/>
              </a:rPr>
              <a:t>Gotham Treats</a:t>
            </a:r>
            <a:endParaRPr b="1" sz="3000">
              <a:solidFill>
                <a:srgbClr val="263890"/>
              </a:solidFill>
              <a:latin typeface="Roboto"/>
              <a:ea typeface="Roboto"/>
              <a:cs typeface="Roboto"/>
              <a:sym typeface="Roboto"/>
            </a:endParaRPr>
          </a:p>
        </p:txBody>
      </p:sp>
      <p:sp>
        <p:nvSpPr>
          <p:cNvPr id="65" name="Google Shape;65;p14"/>
          <p:cNvSpPr txBox="1"/>
          <p:nvPr/>
        </p:nvSpPr>
        <p:spPr>
          <a:xfrm>
            <a:off x="4319200" y="2015325"/>
            <a:ext cx="4643400" cy="2274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GB" sz="1500">
                <a:solidFill>
                  <a:schemeClr val="lt1"/>
                </a:solidFill>
                <a:latin typeface="Inter Medium"/>
                <a:ea typeface="Inter Medium"/>
                <a:cs typeface="Inter Medium"/>
                <a:sym typeface="Inter Medium"/>
              </a:rPr>
              <a:t>Inspired by their love for New York City, Gotham treats is a small dessert shop nestled in the heart of South Jakarta where they create their own our take on the American classic sweets.</a:t>
            </a:r>
            <a:endParaRPr sz="1500">
              <a:solidFill>
                <a:schemeClr val="lt1"/>
              </a:solidFill>
              <a:latin typeface="Inter Medium"/>
              <a:ea typeface="Inter Medium"/>
              <a:cs typeface="Inter Medium"/>
              <a:sym typeface="Inter Medium"/>
            </a:endParaRPr>
          </a:p>
          <a:p>
            <a:pPr indent="0" lvl="0" marL="0" rtl="0" algn="just">
              <a:lnSpc>
                <a:spcPct val="115000"/>
              </a:lnSpc>
              <a:spcBef>
                <a:spcPts val="0"/>
              </a:spcBef>
              <a:spcAft>
                <a:spcPts val="0"/>
              </a:spcAft>
              <a:buClr>
                <a:schemeClr val="dk1"/>
              </a:buClr>
              <a:buSzPts val="1100"/>
              <a:buFont typeface="Arial"/>
              <a:buNone/>
            </a:pPr>
            <a:r>
              <a:rPr lang="en-GB" sz="1500">
                <a:solidFill>
                  <a:schemeClr val="lt1"/>
                </a:solidFill>
                <a:latin typeface="Inter Medium"/>
                <a:ea typeface="Inter Medium"/>
                <a:cs typeface="Inter Medium"/>
                <a:sym typeface="Inter Medium"/>
              </a:rPr>
              <a:t> </a:t>
            </a:r>
            <a:endParaRPr sz="1500">
              <a:solidFill>
                <a:schemeClr val="lt1"/>
              </a:solidFill>
              <a:latin typeface="Inter Medium"/>
              <a:ea typeface="Inter Medium"/>
              <a:cs typeface="Inter Medium"/>
              <a:sym typeface="Inter Medium"/>
            </a:endParaRPr>
          </a:p>
          <a:p>
            <a:pPr indent="0" lvl="0" marL="0" rtl="0" algn="just">
              <a:lnSpc>
                <a:spcPct val="115000"/>
              </a:lnSpc>
              <a:spcBef>
                <a:spcPts val="0"/>
              </a:spcBef>
              <a:spcAft>
                <a:spcPts val="0"/>
              </a:spcAft>
              <a:buNone/>
            </a:pPr>
            <a:r>
              <a:rPr lang="en-GB" sz="1500">
                <a:solidFill>
                  <a:schemeClr val="lt1"/>
                </a:solidFill>
                <a:latin typeface="Inter Medium"/>
                <a:ea typeface="Inter Medium"/>
                <a:cs typeface="Inter Medium"/>
                <a:sym typeface="Inter Medium"/>
              </a:rPr>
              <a:t>Their sweets are baked fresh and made with the utmost care in small batches. Their products include cookies, puddings, milks and pies.</a:t>
            </a:r>
            <a:endParaRPr sz="1500">
              <a:solidFill>
                <a:schemeClr val="lt1"/>
              </a:solidFill>
              <a:latin typeface="Inter Medium"/>
              <a:ea typeface="Inter Medium"/>
              <a:cs typeface="Inter Medium"/>
              <a:sym typeface="Inter Medium"/>
            </a:endParaRPr>
          </a:p>
        </p:txBody>
      </p:sp>
      <p:sp>
        <p:nvSpPr>
          <p:cNvPr id="66" name="Google Shape;66;p14"/>
          <p:cNvSpPr/>
          <p:nvPr/>
        </p:nvSpPr>
        <p:spPr>
          <a:xfrm>
            <a:off x="4409275" y="4318000"/>
            <a:ext cx="1728300" cy="3573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1500">
                <a:solidFill>
                  <a:schemeClr val="lt1"/>
                </a:solidFill>
                <a:latin typeface="Inter"/>
                <a:ea typeface="Inter"/>
                <a:cs typeface="Inter"/>
                <a:sym typeface="Inter"/>
              </a:rPr>
              <a:t>20+ Employees</a:t>
            </a:r>
            <a:endParaRPr b="1">
              <a:solidFill>
                <a:schemeClr val="lt1"/>
              </a:solidFill>
              <a:latin typeface="Inter"/>
              <a:ea typeface="Inter"/>
              <a:cs typeface="Inter"/>
              <a:sym typeface="Inter"/>
            </a:endParaRPr>
          </a:p>
        </p:txBody>
      </p:sp>
      <p:sp>
        <p:nvSpPr>
          <p:cNvPr id="67" name="Google Shape;67;p14"/>
          <p:cNvSpPr/>
          <p:nvPr/>
        </p:nvSpPr>
        <p:spPr>
          <a:xfrm>
            <a:off x="6254750" y="4318000"/>
            <a:ext cx="2707800" cy="357300"/>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500">
                <a:solidFill>
                  <a:schemeClr val="lt1"/>
                </a:solidFill>
                <a:latin typeface="Inter"/>
                <a:ea typeface="Inter"/>
                <a:cs typeface="Inter"/>
                <a:sym typeface="Inter"/>
              </a:rPr>
              <a:t>Retail Industry: Bakeshop</a:t>
            </a:r>
            <a:endParaRPr b="1">
              <a:solidFill>
                <a:schemeClr val="lt1"/>
              </a:solidFill>
              <a:latin typeface="Inter"/>
              <a:ea typeface="Inter"/>
              <a:cs typeface="Inter"/>
              <a:sym typeface="Inter"/>
            </a:endParaRPr>
          </a:p>
        </p:txBody>
      </p:sp>
      <p:pic>
        <p:nvPicPr>
          <p:cNvPr id="68" name="Google Shape;68;p14"/>
          <p:cNvPicPr preferRelativeResize="0"/>
          <p:nvPr/>
        </p:nvPicPr>
        <p:blipFill rotWithShape="1">
          <a:blip r:embed="rId3">
            <a:alphaModFix/>
          </a:blip>
          <a:srcRect b="0" l="0" r="1234" t="0"/>
          <a:stretch/>
        </p:blipFill>
        <p:spPr>
          <a:xfrm>
            <a:off x="337375" y="765875"/>
            <a:ext cx="3809975" cy="3814174"/>
          </a:xfrm>
          <a:prstGeom prst="rect">
            <a:avLst/>
          </a:prstGeom>
          <a:noFill/>
          <a:ln cap="flat" cmpd="sng" w="38100">
            <a:solidFill>
              <a:srgbClr val="FBFBFB"/>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2"/>
          <p:cNvPicPr preferRelativeResize="0"/>
          <p:nvPr/>
        </p:nvPicPr>
        <p:blipFill>
          <a:blip r:embed="rId3">
            <a:alphaModFix/>
          </a:blip>
          <a:stretch>
            <a:fillRect/>
          </a:stretch>
        </p:blipFill>
        <p:spPr>
          <a:xfrm>
            <a:off x="4761225" y="1355650"/>
            <a:ext cx="4043402" cy="2874599"/>
          </a:xfrm>
          <a:prstGeom prst="rect">
            <a:avLst/>
          </a:prstGeom>
          <a:noFill/>
          <a:ln>
            <a:noFill/>
          </a:ln>
        </p:spPr>
      </p:pic>
      <p:pic>
        <p:nvPicPr>
          <p:cNvPr id="190" name="Google Shape;190;p32"/>
          <p:cNvPicPr preferRelativeResize="0"/>
          <p:nvPr/>
        </p:nvPicPr>
        <p:blipFill>
          <a:blip r:embed="rId4">
            <a:alphaModFix/>
          </a:blip>
          <a:stretch>
            <a:fillRect/>
          </a:stretch>
        </p:blipFill>
        <p:spPr>
          <a:xfrm>
            <a:off x="355739" y="1355614"/>
            <a:ext cx="4043402" cy="2874610"/>
          </a:xfrm>
          <a:prstGeom prst="rect">
            <a:avLst/>
          </a:prstGeom>
          <a:noFill/>
          <a:ln>
            <a:noFill/>
          </a:ln>
        </p:spPr>
      </p:pic>
      <p:sp>
        <p:nvSpPr>
          <p:cNvPr id="191" name="Google Shape;191;p32"/>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Inter"/>
                <a:ea typeface="Inter"/>
                <a:cs typeface="Inter"/>
                <a:sym typeface="Inter"/>
              </a:rPr>
              <a:t>Purchasing Staff</a:t>
            </a:r>
            <a:endParaRPr b="1" sz="3000">
              <a:solidFill>
                <a:srgbClr val="263890"/>
              </a:solidFill>
              <a:latin typeface="Inter"/>
              <a:ea typeface="Inter"/>
              <a:cs typeface="Inter"/>
              <a:sym typeface="Inter"/>
            </a:endParaRPr>
          </a:p>
        </p:txBody>
      </p:sp>
      <p:sp>
        <p:nvSpPr>
          <p:cNvPr id="192" name="Google Shape;192;p32"/>
          <p:cNvSpPr txBox="1"/>
          <p:nvPr/>
        </p:nvSpPr>
        <p:spPr>
          <a:xfrm>
            <a:off x="355649" y="4402975"/>
            <a:ext cx="4043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ter Medium"/>
                <a:ea typeface="Inter Medium"/>
                <a:cs typeface="Inter Medium"/>
                <a:sym typeface="Inter Medium"/>
              </a:rPr>
              <a:t>Purchase Request List UI</a:t>
            </a:r>
            <a:endParaRPr sz="1500">
              <a:solidFill>
                <a:schemeClr val="dk1"/>
              </a:solidFill>
              <a:latin typeface="Inter Medium"/>
              <a:ea typeface="Inter Medium"/>
              <a:cs typeface="Inter Medium"/>
              <a:sym typeface="Inter Medium"/>
            </a:endParaRPr>
          </a:p>
        </p:txBody>
      </p:sp>
      <p:sp>
        <p:nvSpPr>
          <p:cNvPr id="193" name="Google Shape;193;p32"/>
          <p:cNvSpPr txBox="1"/>
          <p:nvPr/>
        </p:nvSpPr>
        <p:spPr>
          <a:xfrm>
            <a:off x="4685024" y="4402975"/>
            <a:ext cx="4230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ter Medium"/>
                <a:ea typeface="Inter Medium"/>
                <a:cs typeface="Inter Medium"/>
                <a:sym typeface="Inter Medium"/>
              </a:rPr>
              <a:t>Purchase Request Detail UI</a:t>
            </a:r>
            <a:endParaRPr sz="1500">
              <a:solidFill>
                <a:schemeClr val="dk1"/>
              </a:solidFill>
              <a:latin typeface="Inter Medium"/>
              <a:ea typeface="Inter Medium"/>
              <a:cs typeface="Inter Medium"/>
              <a:sym typeface="Inter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p:nvPr/>
        </p:nvSpPr>
        <p:spPr>
          <a:xfrm>
            <a:off x="6219025" y="734250"/>
            <a:ext cx="2250300" cy="3917100"/>
          </a:xfrm>
          <a:prstGeom prst="roundRect">
            <a:avLst>
              <a:gd fmla="val 10053" name="adj"/>
            </a:avLst>
          </a:prstGeom>
          <a:solidFill>
            <a:srgbClr val="2638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txBox="1"/>
          <p:nvPr/>
        </p:nvSpPr>
        <p:spPr>
          <a:xfrm>
            <a:off x="420700" y="2107988"/>
            <a:ext cx="29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0" name="Google Shape;200;p33"/>
          <p:cNvSpPr txBox="1"/>
          <p:nvPr/>
        </p:nvSpPr>
        <p:spPr>
          <a:xfrm>
            <a:off x="343850" y="1057300"/>
            <a:ext cx="56610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Responsibilities:</a:t>
            </a:r>
            <a:endParaRPr b="1" sz="20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Update status and arrival of the items according to the purchase order</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Submit quality control report after purchase order item has been arrived into the central kitchen</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Create and monitor delivery list to track delivery items (inventory goods) and location from kitchen to outlet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Manage goods inventory</a:t>
            </a:r>
            <a:endParaRPr sz="1500">
              <a:solidFill>
                <a:schemeClr val="dk1"/>
              </a:solidFill>
              <a:latin typeface="Inter Medium"/>
              <a:ea typeface="Inter Medium"/>
              <a:cs typeface="Inter Medium"/>
              <a:sym typeface="Inter Medium"/>
            </a:endParaRPr>
          </a:p>
        </p:txBody>
      </p:sp>
      <p:sp>
        <p:nvSpPr>
          <p:cNvPr id="201" name="Google Shape;201;p33"/>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Inter"/>
                <a:ea typeface="Inter"/>
                <a:cs typeface="Inter"/>
                <a:sym typeface="Inter"/>
              </a:rPr>
              <a:t>Kitchen Staff</a:t>
            </a:r>
            <a:endParaRPr b="1" sz="3000">
              <a:solidFill>
                <a:srgbClr val="263890"/>
              </a:solidFill>
              <a:latin typeface="Inter"/>
              <a:ea typeface="Inter"/>
              <a:cs typeface="Inter"/>
              <a:sym typeface="Inter"/>
            </a:endParaRPr>
          </a:p>
        </p:txBody>
      </p:sp>
      <p:sp>
        <p:nvSpPr>
          <p:cNvPr id="202" name="Google Shape;202;p33"/>
          <p:cNvSpPr txBox="1"/>
          <p:nvPr/>
        </p:nvSpPr>
        <p:spPr>
          <a:xfrm>
            <a:off x="343850" y="3214225"/>
            <a:ext cx="34821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Related Use Cases:</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Update Purchase Order</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Purchase Order</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Submit Quality Control Report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Recipe </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Submit Payment Request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Payment Request</a:t>
            </a:r>
            <a:endParaRPr sz="1500">
              <a:solidFill>
                <a:schemeClr val="dk1"/>
              </a:solidFill>
              <a:latin typeface="Inter Medium"/>
              <a:ea typeface="Inter Medium"/>
              <a:cs typeface="Inter Medium"/>
              <a:sym typeface="Inter Medium"/>
            </a:endParaRPr>
          </a:p>
        </p:txBody>
      </p:sp>
      <p:sp>
        <p:nvSpPr>
          <p:cNvPr id="203" name="Google Shape;203;p33"/>
          <p:cNvSpPr txBox="1"/>
          <p:nvPr/>
        </p:nvSpPr>
        <p:spPr>
          <a:xfrm>
            <a:off x="3718725" y="3214225"/>
            <a:ext cx="2440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MTS Quantity</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Finished Goods</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Manage Goods</a:t>
            </a:r>
            <a:endParaRPr sz="1500">
              <a:solidFill>
                <a:schemeClr val="dk1"/>
              </a:solidFill>
              <a:latin typeface="Inter Medium"/>
              <a:ea typeface="Inter Medium"/>
              <a:cs typeface="Inter Medium"/>
              <a:sym typeface="Inter Medium"/>
            </a:endParaRPr>
          </a:p>
          <a:p>
            <a:pPr indent="0" lvl="0" marL="457200" rtl="0" algn="l">
              <a:spcBef>
                <a:spcPts val="0"/>
              </a:spcBef>
              <a:spcAft>
                <a:spcPts val="0"/>
              </a:spcAft>
              <a:buNone/>
            </a:pPr>
            <a:r>
              <a:rPr lang="en-GB" sz="1500">
                <a:solidFill>
                  <a:schemeClr val="dk1"/>
                </a:solidFill>
                <a:latin typeface="Inter Medium"/>
                <a:ea typeface="Inter Medium"/>
                <a:cs typeface="Inter Medium"/>
                <a:sym typeface="Inter Medium"/>
              </a:rPr>
              <a:t>Inventory</a:t>
            </a:r>
            <a:endParaRPr sz="1500">
              <a:solidFill>
                <a:schemeClr val="dk1"/>
              </a:solidFill>
              <a:latin typeface="Inter Medium"/>
              <a:ea typeface="Inter Medium"/>
              <a:cs typeface="Inter Medium"/>
              <a:sym typeface="Inter Medium"/>
            </a:endParaRPr>
          </a:p>
        </p:txBody>
      </p:sp>
      <p:pic>
        <p:nvPicPr>
          <p:cNvPr id="204" name="Google Shape;204;p33"/>
          <p:cNvPicPr preferRelativeResize="0"/>
          <p:nvPr/>
        </p:nvPicPr>
        <p:blipFill>
          <a:blip r:embed="rId3">
            <a:alphaModFix/>
          </a:blip>
          <a:stretch>
            <a:fillRect/>
          </a:stretch>
        </p:blipFill>
        <p:spPr>
          <a:xfrm>
            <a:off x="6566400" y="928800"/>
            <a:ext cx="1555200" cy="33473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Inter"/>
                <a:ea typeface="Inter"/>
                <a:cs typeface="Inter"/>
                <a:sym typeface="Inter"/>
              </a:rPr>
              <a:t>Kitchen </a:t>
            </a:r>
            <a:r>
              <a:rPr b="1" lang="en-GB" sz="3000">
                <a:solidFill>
                  <a:srgbClr val="263890"/>
                </a:solidFill>
                <a:latin typeface="Inter"/>
                <a:ea typeface="Inter"/>
                <a:cs typeface="Inter"/>
                <a:sym typeface="Inter"/>
              </a:rPr>
              <a:t>Staff</a:t>
            </a:r>
            <a:endParaRPr b="1" sz="3000">
              <a:solidFill>
                <a:srgbClr val="263890"/>
              </a:solidFill>
              <a:latin typeface="Inter"/>
              <a:ea typeface="Inter"/>
              <a:cs typeface="Inter"/>
              <a:sym typeface="Inter"/>
            </a:endParaRPr>
          </a:p>
        </p:txBody>
      </p:sp>
      <p:sp>
        <p:nvSpPr>
          <p:cNvPr id="210" name="Google Shape;210;p34"/>
          <p:cNvSpPr txBox="1"/>
          <p:nvPr/>
        </p:nvSpPr>
        <p:spPr>
          <a:xfrm>
            <a:off x="355649" y="4402975"/>
            <a:ext cx="4043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ter Medium"/>
                <a:ea typeface="Inter Medium"/>
                <a:cs typeface="Inter Medium"/>
                <a:sym typeface="Inter Medium"/>
              </a:rPr>
              <a:t>Purchase Order List UI</a:t>
            </a:r>
            <a:endParaRPr sz="1500">
              <a:solidFill>
                <a:schemeClr val="dk1"/>
              </a:solidFill>
              <a:latin typeface="Inter Medium"/>
              <a:ea typeface="Inter Medium"/>
              <a:cs typeface="Inter Medium"/>
              <a:sym typeface="Inter Medium"/>
            </a:endParaRPr>
          </a:p>
        </p:txBody>
      </p:sp>
      <p:sp>
        <p:nvSpPr>
          <p:cNvPr id="211" name="Google Shape;211;p34"/>
          <p:cNvSpPr txBox="1"/>
          <p:nvPr/>
        </p:nvSpPr>
        <p:spPr>
          <a:xfrm>
            <a:off x="4685024" y="4402975"/>
            <a:ext cx="4230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ter Medium"/>
                <a:ea typeface="Inter Medium"/>
                <a:cs typeface="Inter Medium"/>
                <a:sym typeface="Inter Medium"/>
              </a:rPr>
              <a:t>Daily Production Guideline</a:t>
            </a:r>
            <a:r>
              <a:rPr lang="en-GB" sz="1500">
                <a:solidFill>
                  <a:schemeClr val="dk1"/>
                </a:solidFill>
                <a:latin typeface="Inter Medium"/>
                <a:ea typeface="Inter Medium"/>
                <a:cs typeface="Inter Medium"/>
                <a:sym typeface="Inter Medium"/>
              </a:rPr>
              <a:t> UI</a:t>
            </a:r>
            <a:endParaRPr sz="1500">
              <a:solidFill>
                <a:schemeClr val="dk1"/>
              </a:solidFill>
              <a:latin typeface="Inter Medium"/>
              <a:ea typeface="Inter Medium"/>
              <a:cs typeface="Inter Medium"/>
              <a:sym typeface="Inter Medium"/>
            </a:endParaRPr>
          </a:p>
        </p:txBody>
      </p:sp>
      <p:pic>
        <p:nvPicPr>
          <p:cNvPr id="212" name="Google Shape;212;p34"/>
          <p:cNvPicPr preferRelativeResize="0"/>
          <p:nvPr/>
        </p:nvPicPr>
        <p:blipFill>
          <a:blip r:embed="rId3">
            <a:alphaModFix/>
          </a:blip>
          <a:stretch>
            <a:fillRect/>
          </a:stretch>
        </p:blipFill>
        <p:spPr>
          <a:xfrm>
            <a:off x="355750" y="1355650"/>
            <a:ext cx="4134252" cy="2939205"/>
          </a:xfrm>
          <a:prstGeom prst="rect">
            <a:avLst/>
          </a:prstGeom>
          <a:noFill/>
          <a:ln>
            <a:noFill/>
          </a:ln>
        </p:spPr>
      </p:pic>
      <p:pic>
        <p:nvPicPr>
          <p:cNvPr id="213" name="Google Shape;213;p34"/>
          <p:cNvPicPr preferRelativeResize="0"/>
          <p:nvPr/>
        </p:nvPicPr>
        <p:blipFill>
          <a:blip r:embed="rId4">
            <a:alphaModFix/>
          </a:blip>
          <a:stretch>
            <a:fillRect/>
          </a:stretch>
        </p:blipFill>
        <p:spPr>
          <a:xfrm>
            <a:off x="4794800" y="1321513"/>
            <a:ext cx="4230298" cy="30074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p:nvPr/>
        </p:nvSpPr>
        <p:spPr>
          <a:xfrm>
            <a:off x="6219025" y="734250"/>
            <a:ext cx="2250300" cy="3917100"/>
          </a:xfrm>
          <a:prstGeom prst="roundRect">
            <a:avLst>
              <a:gd fmla="val 10053" name="adj"/>
            </a:avLst>
          </a:prstGeom>
          <a:solidFill>
            <a:srgbClr val="2638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txBox="1"/>
          <p:nvPr/>
        </p:nvSpPr>
        <p:spPr>
          <a:xfrm>
            <a:off x="420700" y="2107988"/>
            <a:ext cx="29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0" name="Google Shape;220;p35"/>
          <p:cNvSpPr txBox="1"/>
          <p:nvPr/>
        </p:nvSpPr>
        <p:spPr>
          <a:xfrm>
            <a:off x="343850" y="1057300"/>
            <a:ext cx="5732400" cy="25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Responsibilities:</a:t>
            </a:r>
            <a:endParaRPr b="1" sz="20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When an incoming bulk order is made, they need to submit a purchase request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Once purchase order is approved, they are able to submit payment request and view its details including status</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Outlet staff are able to view production planning and manage their current inventory</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With an incoming delivery of ingredients, they are able to monitor and keep up-to-date with delivery</a:t>
            </a:r>
            <a:endParaRPr sz="1500">
              <a:solidFill>
                <a:schemeClr val="dk1"/>
              </a:solidFill>
              <a:latin typeface="Inter Medium"/>
              <a:ea typeface="Inter Medium"/>
              <a:cs typeface="Inter Medium"/>
              <a:sym typeface="Inter Medium"/>
            </a:endParaRPr>
          </a:p>
        </p:txBody>
      </p:sp>
      <p:sp>
        <p:nvSpPr>
          <p:cNvPr id="221" name="Google Shape;221;p35"/>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Inter"/>
                <a:ea typeface="Inter"/>
                <a:cs typeface="Inter"/>
                <a:sym typeface="Inter"/>
              </a:rPr>
              <a:t>Outlet </a:t>
            </a:r>
            <a:r>
              <a:rPr b="1" lang="en-GB" sz="3000">
                <a:solidFill>
                  <a:srgbClr val="263890"/>
                </a:solidFill>
                <a:latin typeface="Inter"/>
                <a:ea typeface="Inter"/>
                <a:cs typeface="Inter"/>
                <a:sym typeface="Inter"/>
              </a:rPr>
              <a:t>Staff</a:t>
            </a:r>
            <a:endParaRPr b="1" sz="3000">
              <a:solidFill>
                <a:srgbClr val="263890"/>
              </a:solidFill>
              <a:latin typeface="Inter"/>
              <a:ea typeface="Inter"/>
              <a:cs typeface="Inter"/>
              <a:sym typeface="Inter"/>
            </a:endParaRPr>
          </a:p>
        </p:txBody>
      </p:sp>
      <p:sp>
        <p:nvSpPr>
          <p:cNvPr id="222" name="Google Shape;222;p35"/>
          <p:cNvSpPr txBox="1"/>
          <p:nvPr/>
        </p:nvSpPr>
        <p:spPr>
          <a:xfrm>
            <a:off x="343850" y="3595225"/>
            <a:ext cx="3482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Related Use Cases:</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Submit Purchase Request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Purchase Request</a:t>
            </a:r>
            <a:endParaRPr sz="1500">
              <a:solidFill>
                <a:schemeClr val="dk1"/>
              </a:solidFill>
              <a:latin typeface="Inter Medium"/>
              <a:ea typeface="Inter Medium"/>
              <a:cs typeface="Inter Medium"/>
              <a:sym typeface="Inter Medium"/>
            </a:endParaRPr>
          </a:p>
        </p:txBody>
      </p:sp>
      <p:sp>
        <p:nvSpPr>
          <p:cNvPr id="223" name="Google Shape;223;p35"/>
          <p:cNvSpPr txBox="1"/>
          <p:nvPr/>
        </p:nvSpPr>
        <p:spPr>
          <a:xfrm>
            <a:off x="3137300" y="3671425"/>
            <a:ext cx="3103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Production Planning</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Manage Goods Inventory</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Monitor Delivery</a:t>
            </a:r>
            <a:endParaRPr sz="1500">
              <a:solidFill>
                <a:schemeClr val="dk1"/>
              </a:solidFill>
              <a:latin typeface="Inter Medium"/>
              <a:ea typeface="Inter Medium"/>
              <a:cs typeface="Inter Medium"/>
              <a:sym typeface="Inter Medium"/>
            </a:endParaRPr>
          </a:p>
        </p:txBody>
      </p:sp>
      <p:pic>
        <p:nvPicPr>
          <p:cNvPr id="224" name="Google Shape;224;p35"/>
          <p:cNvPicPr preferRelativeResize="0"/>
          <p:nvPr/>
        </p:nvPicPr>
        <p:blipFill>
          <a:blip r:embed="rId3">
            <a:alphaModFix/>
          </a:blip>
          <a:stretch>
            <a:fillRect/>
          </a:stretch>
        </p:blipFill>
        <p:spPr>
          <a:xfrm>
            <a:off x="6566400" y="928800"/>
            <a:ext cx="1555200" cy="33711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p:nvPr/>
        </p:nvSpPr>
        <p:spPr>
          <a:xfrm>
            <a:off x="6219025" y="734250"/>
            <a:ext cx="2250300" cy="3917100"/>
          </a:xfrm>
          <a:prstGeom prst="roundRect">
            <a:avLst>
              <a:gd fmla="val 10053" name="adj"/>
            </a:avLst>
          </a:prstGeom>
          <a:solidFill>
            <a:srgbClr val="2638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txBox="1"/>
          <p:nvPr/>
        </p:nvSpPr>
        <p:spPr>
          <a:xfrm>
            <a:off x="420700" y="2107988"/>
            <a:ext cx="29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1" name="Google Shape;231;p36"/>
          <p:cNvSpPr txBox="1"/>
          <p:nvPr/>
        </p:nvSpPr>
        <p:spPr>
          <a:xfrm>
            <a:off x="343850" y="1057288"/>
            <a:ext cx="528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Responsibilities:</a:t>
            </a:r>
            <a:endParaRPr b="1" sz="20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Evaluate the incoming payment request and do the necessary transactions</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Handle and execute the transaction and invoice</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Update the payment request status accordingly</a:t>
            </a:r>
            <a:endParaRPr sz="1500">
              <a:solidFill>
                <a:schemeClr val="dk1"/>
              </a:solidFill>
              <a:latin typeface="Inter Medium"/>
              <a:ea typeface="Inter Medium"/>
              <a:cs typeface="Inter Medium"/>
              <a:sym typeface="Inter Medium"/>
            </a:endParaRPr>
          </a:p>
        </p:txBody>
      </p:sp>
      <p:sp>
        <p:nvSpPr>
          <p:cNvPr id="232" name="Google Shape;232;p36"/>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Inter"/>
                <a:ea typeface="Inter"/>
                <a:cs typeface="Inter"/>
                <a:sym typeface="Inter"/>
              </a:rPr>
              <a:t>Finance </a:t>
            </a:r>
            <a:r>
              <a:rPr b="1" lang="en-GB" sz="3000">
                <a:solidFill>
                  <a:srgbClr val="263890"/>
                </a:solidFill>
                <a:latin typeface="Inter"/>
                <a:ea typeface="Inter"/>
                <a:cs typeface="Inter"/>
                <a:sym typeface="Inter"/>
              </a:rPr>
              <a:t>Staff</a:t>
            </a:r>
            <a:endParaRPr b="1" sz="3000">
              <a:solidFill>
                <a:srgbClr val="263890"/>
              </a:solidFill>
              <a:latin typeface="Inter"/>
              <a:ea typeface="Inter"/>
              <a:cs typeface="Inter"/>
              <a:sym typeface="Inter"/>
            </a:endParaRPr>
          </a:p>
        </p:txBody>
      </p:sp>
      <p:sp>
        <p:nvSpPr>
          <p:cNvPr id="233" name="Google Shape;233;p36"/>
          <p:cNvSpPr txBox="1"/>
          <p:nvPr/>
        </p:nvSpPr>
        <p:spPr>
          <a:xfrm>
            <a:off x="343850" y="2528413"/>
            <a:ext cx="5280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dk1"/>
                </a:solidFill>
                <a:latin typeface="Inter"/>
                <a:ea typeface="Inter"/>
                <a:cs typeface="Inter"/>
                <a:sym typeface="Inter"/>
              </a:rPr>
              <a:t>Related Use Cases:</a:t>
            </a:r>
            <a:endParaRPr b="1" sz="2000">
              <a:solidFill>
                <a:schemeClr val="dk1"/>
              </a:solidFill>
              <a:latin typeface="Inter"/>
              <a:ea typeface="Inter"/>
              <a:cs typeface="Inter"/>
              <a:sym typeface="Inter"/>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Manage Payment Request</a:t>
            </a:r>
            <a:endParaRPr sz="1500">
              <a:solidFill>
                <a:schemeClr val="dk1"/>
              </a:solidFill>
              <a:latin typeface="Inter Medium"/>
              <a:ea typeface="Inter Medium"/>
              <a:cs typeface="Inter Medium"/>
              <a:sym typeface="Inter Medium"/>
            </a:endParaRPr>
          </a:p>
          <a:p>
            <a:pPr indent="-323850" lvl="0" marL="457200" rtl="0" algn="l">
              <a:spcBef>
                <a:spcPts val="0"/>
              </a:spcBef>
              <a:spcAft>
                <a:spcPts val="0"/>
              </a:spcAft>
              <a:buClr>
                <a:schemeClr val="dk1"/>
              </a:buClr>
              <a:buSzPts val="1500"/>
              <a:buFont typeface="Inter Medium"/>
              <a:buChar char="●"/>
            </a:pPr>
            <a:r>
              <a:rPr lang="en-GB" sz="1500">
                <a:solidFill>
                  <a:schemeClr val="dk1"/>
                </a:solidFill>
                <a:latin typeface="Inter Medium"/>
                <a:ea typeface="Inter Medium"/>
                <a:cs typeface="Inter Medium"/>
                <a:sym typeface="Inter Medium"/>
              </a:rPr>
              <a:t>View Payment Request</a:t>
            </a:r>
            <a:endParaRPr sz="1500">
              <a:solidFill>
                <a:schemeClr val="dk1"/>
              </a:solidFill>
              <a:latin typeface="Inter Medium"/>
              <a:ea typeface="Inter Medium"/>
              <a:cs typeface="Inter Medium"/>
              <a:sym typeface="Inter Medium"/>
            </a:endParaRPr>
          </a:p>
        </p:txBody>
      </p:sp>
      <p:pic>
        <p:nvPicPr>
          <p:cNvPr id="234" name="Google Shape;234;p36"/>
          <p:cNvPicPr preferRelativeResize="0"/>
          <p:nvPr/>
        </p:nvPicPr>
        <p:blipFill>
          <a:blip r:embed="rId3">
            <a:alphaModFix/>
          </a:blip>
          <a:stretch>
            <a:fillRect/>
          </a:stretch>
        </p:blipFill>
        <p:spPr>
          <a:xfrm>
            <a:off x="6566400" y="928800"/>
            <a:ext cx="1553976" cy="3404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7"/>
          <p:cNvPicPr preferRelativeResize="0"/>
          <p:nvPr/>
        </p:nvPicPr>
        <p:blipFill>
          <a:blip r:embed="rId3">
            <a:alphaModFix/>
          </a:blip>
          <a:stretch>
            <a:fillRect/>
          </a:stretch>
        </p:blipFill>
        <p:spPr>
          <a:xfrm>
            <a:off x="4733038" y="1355649"/>
            <a:ext cx="4134262" cy="2874600"/>
          </a:xfrm>
          <a:prstGeom prst="rect">
            <a:avLst/>
          </a:prstGeom>
          <a:noFill/>
          <a:ln>
            <a:noFill/>
          </a:ln>
        </p:spPr>
      </p:pic>
      <p:pic>
        <p:nvPicPr>
          <p:cNvPr id="240" name="Google Shape;240;p37"/>
          <p:cNvPicPr preferRelativeResize="0"/>
          <p:nvPr/>
        </p:nvPicPr>
        <p:blipFill>
          <a:blip r:embed="rId4">
            <a:alphaModFix/>
          </a:blip>
          <a:stretch>
            <a:fillRect/>
          </a:stretch>
        </p:blipFill>
        <p:spPr>
          <a:xfrm>
            <a:off x="355750" y="1348550"/>
            <a:ext cx="4230298" cy="2941382"/>
          </a:xfrm>
          <a:prstGeom prst="rect">
            <a:avLst/>
          </a:prstGeom>
          <a:noFill/>
          <a:ln>
            <a:noFill/>
          </a:ln>
        </p:spPr>
      </p:pic>
      <p:sp>
        <p:nvSpPr>
          <p:cNvPr id="241" name="Google Shape;241;p37"/>
          <p:cNvSpPr txBox="1"/>
          <p:nvPr/>
        </p:nvSpPr>
        <p:spPr>
          <a:xfrm>
            <a:off x="279550" y="283975"/>
            <a:ext cx="528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Inter"/>
                <a:ea typeface="Inter"/>
                <a:cs typeface="Inter"/>
                <a:sym typeface="Inter"/>
              </a:rPr>
              <a:t>Finance </a:t>
            </a:r>
            <a:r>
              <a:rPr b="1" lang="en-GB" sz="3000">
                <a:solidFill>
                  <a:srgbClr val="263890"/>
                </a:solidFill>
                <a:latin typeface="Inter"/>
                <a:ea typeface="Inter"/>
                <a:cs typeface="Inter"/>
                <a:sym typeface="Inter"/>
              </a:rPr>
              <a:t>Staff</a:t>
            </a:r>
            <a:endParaRPr b="1" sz="3000">
              <a:solidFill>
                <a:srgbClr val="263890"/>
              </a:solidFill>
              <a:latin typeface="Inter"/>
              <a:ea typeface="Inter"/>
              <a:cs typeface="Inter"/>
              <a:sym typeface="Inter"/>
            </a:endParaRPr>
          </a:p>
        </p:txBody>
      </p:sp>
      <p:sp>
        <p:nvSpPr>
          <p:cNvPr id="242" name="Google Shape;242;p37"/>
          <p:cNvSpPr txBox="1"/>
          <p:nvPr/>
        </p:nvSpPr>
        <p:spPr>
          <a:xfrm>
            <a:off x="355649" y="4402975"/>
            <a:ext cx="4043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ter Medium"/>
                <a:ea typeface="Inter Medium"/>
                <a:cs typeface="Inter Medium"/>
                <a:sym typeface="Inter Medium"/>
              </a:rPr>
              <a:t>Payment Request List UI</a:t>
            </a:r>
            <a:endParaRPr sz="1500">
              <a:solidFill>
                <a:schemeClr val="dk1"/>
              </a:solidFill>
              <a:latin typeface="Inter Medium"/>
              <a:ea typeface="Inter Medium"/>
              <a:cs typeface="Inter Medium"/>
              <a:sym typeface="Inter Medium"/>
            </a:endParaRPr>
          </a:p>
        </p:txBody>
      </p:sp>
      <p:sp>
        <p:nvSpPr>
          <p:cNvPr id="243" name="Google Shape;243;p37"/>
          <p:cNvSpPr txBox="1"/>
          <p:nvPr/>
        </p:nvSpPr>
        <p:spPr>
          <a:xfrm>
            <a:off x="4685024" y="4402975"/>
            <a:ext cx="4230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solidFill>
                  <a:schemeClr val="dk1"/>
                </a:solidFill>
                <a:latin typeface="Inter Medium"/>
                <a:ea typeface="Inter Medium"/>
                <a:cs typeface="Inter Medium"/>
                <a:sym typeface="Inter Medium"/>
              </a:rPr>
              <a:t>Payment </a:t>
            </a:r>
            <a:r>
              <a:rPr lang="en-GB" sz="1500">
                <a:solidFill>
                  <a:schemeClr val="dk1"/>
                </a:solidFill>
                <a:latin typeface="Inter Medium"/>
                <a:ea typeface="Inter Medium"/>
                <a:cs typeface="Inter Medium"/>
                <a:sym typeface="Inter Medium"/>
              </a:rPr>
              <a:t>Request Detail UI</a:t>
            </a:r>
            <a:endParaRPr sz="1500">
              <a:solidFill>
                <a:schemeClr val="dk1"/>
              </a:solidFill>
              <a:latin typeface="Inter Medium"/>
              <a:ea typeface="Inter Medium"/>
              <a:cs typeface="Inter Medium"/>
              <a:sym typeface="Inter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8"/>
          <p:cNvPicPr preferRelativeResize="0"/>
          <p:nvPr/>
        </p:nvPicPr>
        <p:blipFill rotWithShape="1">
          <a:blip r:embed="rId3">
            <a:alphaModFix/>
          </a:blip>
          <a:srcRect b="1377" l="0" r="0" t="1610"/>
          <a:stretch/>
        </p:blipFill>
        <p:spPr>
          <a:xfrm>
            <a:off x="0" y="429450"/>
            <a:ext cx="9085000" cy="4190974"/>
          </a:xfrm>
          <a:prstGeom prst="rect">
            <a:avLst/>
          </a:prstGeom>
          <a:noFill/>
          <a:ln>
            <a:noFill/>
          </a:ln>
        </p:spPr>
      </p:pic>
      <p:sp>
        <p:nvSpPr>
          <p:cNvPr id="249" name="Google Shape;249;p38"/>
          <p:cNvSpPr txBox="1"/>
          <p:nvPr/>
        </p:nvSpPr>
        <p:spPr>
          <a:xfrm>
            <a:off x="2958450" y="2094600"/>
            <a:ext cx="3227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000">
                <a:solidFill>
                  <a:srgbClr val="263890"/>
                </a:solidFill>
                <a:latin typeface="Gaegu"/>
                <a:ea typeface="Gaegu"/>
                <a:cs typeface="Gaegu"/>
                <a:sym typeface="Gaegu"/>
              </a:rPr>
              <a:t>Thank you</a:t>
            </a:r>
            <a:endParaRPr b="1" sz="5000">
              <a:solidFill>
                <a:srgbClr val="263890"/>
              </a:solidFill>
              <a:latin typeface="Gaegu"/>
              <a:ea typeface="Gaegu"/>
              <a:cs typeface="Gaegu"/>
              <a:sym typeface="Gaeg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rotWithShape="1">
          <a:blip r:embed="rId3">
            <a:alphaModFix/>
          </a:blip>
          <a:srcRect b="0" l="0" r="0" t="0"/>
          <a:stretch/>
        </p:blipFill>
        <p:spPr>
          <a:xfrm>
            <a:off x="0" y="-86850"/>
            <a:ext cx="9144000" cy="51435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nvSpPr>
        <p:spPr>
          <a:xfrm>
            <a:off x="609593" y="1363847"/>
            <a:ext cx="5135700" cy="3324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263890"/>
              </a:buClr>
              <a:buSzPts val="2000"/>
              <a:buFont typeface="Inter"/>
              <a:buAutoNum type="arabicPeriod"/>
            </a:pPr>
            <a:r>
              <a:rPr lang="en-GB" sz="2000">
                <a:solidFill>
                  <a:schemeClr val="dk1"/>
                </a:solidFill>
                <a:latin typeface="Inter"/>
                <a:ea typeface="Inter"/>
                <a:cs typeface="Inter"/>
                <a:sym typeface="Inter"/>
              </a:rPr>
              <a:t>Value Analysis and Proposition</a:t>
            </a:r>
            <a:endParaRPr sz="2000">
              <a:solidFill>
                <a:schemeClr val="dk1"/>
              </a:solidFill>
              <a:latin typeface="Inter"/>
              <a:ea typeface="Inter"/>
              <a:cs typeface="Inter"/>
              <a:sym typeface="Inter"/>
            </a:endParaRPr>
          </a:p>
          <a:p>
            <a:pPr indent="-355600" lvl="0" marL="457200" rtl="0" algn="l">
              <a:lnSpc>
                <a:spcPct val="115000"/>
              </a:lnSpc>
              <a:spcBef>
                <a:spcPts val="0"/>
              </a:spcBef>
              <a:spcAft>
                <a:spcPts val="0"/>
              </a:spcAft>
              <a:buClr>
                <a:srgbClr val="263890"/>
              </a:buClr>
              <a:buSzPts val="2000"/>
              <a:buFont typeface="Inter"/>
              <a:buAutoNum type="arabicPeriod"/>
            </a:pPr>
            <a:r>
              <a:rPr lang="en-GB" sz="2000">
                <a:solidFill>
                  <a:schemeClr val="dk1"/>
                </a:solidFill>
                <a:latin typeface="Inter"/>
                <a:ea typeface="Inter"/>
                <a:cs typeface="Inter"/>
                <a:sym typeface="Inter"/>
              </a:rPr>
              <a:t>Deliverable Structure Chart</a:t>
            </a:r>
            <a:endParaRPr sz="2000">
              <a:solidFill>
                <a:schemeClr val="dk1"/>
              </a:solidFill>
              <a:latin typeface="Inter"/>
              <a:ea typeface="Inter"/>
              <a:cs typeface="Inter"/>
              <a:sym typeface="Inter"/>
            </a:endParaRPr>
          </a:p>
          <a:p>
            <a:pPr indent="-355600" lvl="0" marL="457200" rtl="0" algn="l">
              <a:lnSpc>
                <a:spcPct val="115000"/>
              </a:lnSpc>
              <a:spcBef>
                <a:spcPts val="0"/>
              </a:spcBef>
              <a:spcAft>
                <a:spcPts val="0"/>
              </a:spcAft>
              <a:buClr>
                <a:srgbClr val="263890"/>
              </a:buClr>
              <a:buSzPts val="2000"/>
              <a:buFont typeface="Inter"/>
              <a:buAutoNum type="arabicPeriod"/>
            </a:pPr>
            <a:r>
              <a:rPr lang="en-GB" sz="2000">
                <a:solidFill>
                  <a:schemeClr val="dk1"/>
                </a:solidFill>
                <a:latin typeface="Inter"/>
                <a:ea typeface="Inter"/>
                <a:cs typeface="Inter"/>
                <a:sym typeface="Inter"/>
              </a:rPr>
              <a:t>Drivers and Triggers</a:t>
            </a:r>
            <a:endParaRPr sz="2000">
              <a:solidFill>
                <a:schemeClr val="dk1"/>
              </a:solidFill>
              <a:latin typeface="Inter"/>
              <a:ea typeface="Inter"/>
              <a:cs typeface="Inter"/>
              <a:sym typeface="Inter"/>
            </a:endParaRPr>
          </a:p>
          <a:p>
            <a:pPr indent="-355600" lvl="0" marL="457200" rtl="0" algn="l">
              <a:lnSpc>
                <a:spcPct val="115000"/>
              </a:lnSpc>
              <a:spcBef>
                <a:spcPts val="0"/>
              </a:spcBef>
              <a:spcAft>
                <a:spcPts val="0"/>
              </a:spcAft>
              <a:buClr>
                <a:srgbClr val="263890"/>
              </a:buClr>
              <a:buSzPts val="2000"/>
              <a:buFont typeface="Inter"/>
              <a:buAutoNum type="arabicPeriod"/>
            </a:pPr>
            <a:r>
              <a:rPr lang="en-GB" sz="2000">
                <a:solidFill>
                  <a:schemeClr val="dk1"/>
                </a:solidFill>
                <a:latin typeface="Inter"/>
                <a:ea typeface="Inter"/>
                <a:cs typeface="Inter"/>
                <a:sym typeface="Inter"/>
              </a:rPr>
              <a:t>Process Selection Matrix</a:t>
            </a:r>
            <a:endParaRPr sz="2000">
              <a:solidFill>
                <a:schemeClr val="dk1"/>
              </a:solidFill>
              <a:latin typeface="Inter"/>
              <a:ea typeface="Inter"/>
              <a:cs typeface="Inter"/>
              <a:sym typeface="Inter"/>
            </a:endParaRPr>
          </a:p>
          <a:p>
            <a:pPr indent="-355600" lvl="0" marL="457200" rtl="0" algn="l">
              <a:lnSpc>
                <a:spcPct val="115000"/>
              </a:lnSpc>
              <a:spcBef>
                <a:spcPts val="0"/>
              </a:spcBef>
              <a:spcAft>
                <a:spcPts val="0"/>
              </a:spcAft>
              <a:buClr>
                <a:srgbClr val="263890"/>
              </a:buClr>
              <a:buSzPts val="2000"/>
              <a:buFont typeface="Inter"/>
              <a:buAutoNum type="arabicPeriod"/>
            </a:pPr>
            <a:r>
              <a:rPr lang="en-GB" sz="2000">
                <a:solidFill>
                  <a:schemeClr val="dk1"/>
                </a:solidFill>
                <a:latin typeface="Inter"/>
                <a:ea typeface="Inter"/>
                <a:cs typeface="Inter"/>
                <a:sym typeface="Inter"/>
              </a:rPr>
              <a:t>End to End</a:t>
            </a:r>
            <a:endParaRPr sz="2000">
              <a:solidFill>
                <a:schemeClr val="dk1"/>
              </a:solidFill>
              <a:latin typeface="Inter"/>
              <a:ea typeface="Inter"/>
              <a:cs typeface="Inter"/>
              <a:sym typeface="Inter"/>
            </a:endParaRPr>
          </a:p>
          <a:p>
            <a:pPr indent="-355600" lvl="0" marL="457200" rtl="0" algn="l">
              <a:lnSpc>
                <a:spcPct val="115000"/>
              </a:lnSpc>
              <a:spcBef>
                <a:spcPts val="0"/>
              </a:spcBef>
              <a:spcAft>
                <a:spcPts val="0"/>
              </a:spcAft>
              <a:buClr>
                <a:srgbClr val="263890"/>
              </a:buClr>
              <a:buSzPts val="2000"/>
              <a:buFont typeface="Inter"/>
              <a:buAutoNum type="arabicPeriod"/>
            </a:pPr>
            <a:r>
              <a:rPr lang="en-GB" sz="2000">
                <a:solidFill>
                  <a:schemeClr val="dk1"/>
                </a:solidFill>
                <a:latin typeface="Inter"/>
                <a:ea typeface="Inter"/>
                <a:cs typeface="Inter"/>
                <a:sym typeface="Inter"/>
              </a:rPr>
              <a:t>Use Case Diagram</a:t>
            </a:r>
            <a:endParaRPr sz="2000">
              <a:solidFill>
                <a:schemeClr val="dk1"/>
              </a:solidFill>
              <a:latin typeface="Inter"/>
              <a:ea typeface="Inter"/>
              <a:cs typeface="Inter"/>
              <a:sym typeface="Inter"/>
            </a:endParaRPr>
          </a:p>
          <a:p>
            <a:pPr indent="-355600" lvl="0" marL="457200" rtl="0" algn="l">
              <a:lnSpc>
                <a:spcPct val="115000"/>
              </a:lnSpc>
              <a:spcBef>
                <a:spcPts val="0"/>
              </a:spcBef>
              <a:spcAft>
                <a:spcPts val="0"/>
              </a:spcAft>
              <a:buClr>
                <a:srgbClr val="263890"/>
              </a:buClr>
              <a:buSzPts val="2000"/>
              <a:buFont typeface="Inter"/>
              <a:buAutoNum type="arabicPeriod"/>
            </a:pPr>
            <a:r>
              <a:rPr lang="en-GB" sz="2000">
                <a:solidFill>
                  <a:schemeClr val="dk1"/>
                </a:solidFill>
                <a:latin typeface="Inter"/>
                <a:ea typeface="Inter"/>
                <a:cs typeface="Inter"/>
                <a:sym typeface="Inter"/>
              </a:rPr>
              <a:t>Multilayer + First Cut</a:t>
            </a:r>
            <a:endParaRPr sz="2000">
              <a:solidFill>
                <a:schemeClr val="dk1"/>
              </a:solidFill>
              <a:latin typeface="Inter"/>
              <a:ea typeface="Inter"/>
              <a:cs typeface="Inter"/>
              <a:sym typeface="Inter"/>
            </a:endParaRPr>
          </a:p>
          <a:p>
            <a:pPr indent="-355600" lvl="0" marL="457200" rtl="0" algn="l">
              <a:lnSpc>
                <a:spcPct val="115000"/>
              </a:lnSpc>
              <a:spcBef>
                <a:spcPts val="0"/>
              </a:spcBef>
              <a:spcAft>
                <a:spcPts val="0"/>
              </a:spcAft>
              <a:buClr>
                <a:srgbClr val="263890"/>
              </a:buClr>
              <a:buSzPts val="2000"/>
              <a:buFont typeface="Inter"/>
              <a:buAutoNum type="arabicPeriod"/>
            </a:pPr>
            <a:r>
              <a:rPr lang="en-GB" sz="2000">
                <a:solidFill>
                  <a:schemeClr val="dk1"/>
                </a:solidFill>
                <a:latin typeface="Inter"/>
                <a:ea typeface="Inter"/>
                <a:cs typeface="Inter"/>
                <a:sym typeface="Inter"/>
              </a:rPr>
              <a:t>Revised Cut Class Diagram</a:t>
            </a:r>
            <a:endParaRPr sz="2000">
              <a:solidFill>
                <a:schemeClr val="dk1"/>
              </a:solidFill>
              <a:latin typeface="Inter"/>
              <a:ea typeface="Inter"/>
              <a:cs typeface="Inter"/>
              <a:sym typeface="Inter"/>
            </a:endParaRPr>
          </a:p>
          <a:p>
            <a:pPr indent="-355600" lvl="0" marL="457200" rtl="0" algn="l">
              <a:lnSpc>
                <a:spcPct val="115000"/>
              </a:lnSpc>
              <a:spcBef>
                <a:spcPts val="0"/>
              </a:spcBef>
              <a:spcAft>
                <a:spcPts val="0"/>
              </a:spcAft>
              <a:buClr>
                <a:srgbClr val="263890"/>
              </a:buClr>
              <a:buSzPts val="2000"/>
              <a:buFont typeface="Inter"/>
              <a:buAutoNum type="arabicPeriod"/>
            </a:pPr>
            <a:r>
              <a:rPr lang="en-GB" sz="2000">
                <a:solidFill>
                  <a:schemeClr val="dk1"/>
                </a:solidFill>
                <a:latin typeface="Inter"/>
                <a:ea typeface="Inter"/>
                <a:cs typeface="Inter"/>
                <a:sym typeface="Inter"/>
              </a:rPr>
              <a:t>UI/UX</a:t>
            </a:r>
            <a:endParaRPr sz="2000">
              <a:solidFill>
                <a:srgbClr val="263890"/>
              </a:solidFill>
              <a:latin typeface="Inter"/>
              <a:ea typeface="Inter"/>
              <a:cs typeface="Inter"/>
              <a:sym typeface="Inter"/>
            </a:endParaRPr>
          </a:p>
        </p:txBody>
      </p:sp>
      <p:pic>
        <p:nvPicPr>
          <p:cNvPr id="84" name="Google Shape;84;p17"/>
          <p:cNvPicPr preferRelativeResize="0"/>
          <p:nvPr/>
        </p:nvPicPr>
        <p:blipFill rotWithShape="1">
          <a:blip r:embed="rId3">
            <a:alphaModFix/>
          </a:blip>
          <a:srcRect b="0" l="0" r="26723" t="0"/>
          <a:stretch/>
        </p:blipFill>
        <p:spPr>
          <a:xfrm>
            <a:off x="4975925" y="0"/>
            <a:ext cx="4168076" cy="5143500"/>
          </a:xfrm>
          <a:prstGeom prst="rect">
            <a:avLst/>
          </a:prstGeom>
          <a:noFill/>
          <a:ln>
            <a:noFill/>
          </a:ln>
        </p:spPr>
      </p:pic>
      <p:sp>
        <p:nvSpPr>
          <p:cNvPr id="85" name="Google Shape;85;p17"/>
          <p:cNvSpPr txBox="1"/>
          <p:nvPr/>
        </p:nvSpPr>
        <p:spPr>
          <a:xfrm>
            <a:off x="266700" y="618525"/>
            <a:ext cx="4595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rgbClr val="263890"/>
                </a:solidFill>
                <a:latin typeface="Gaegu"/>
                <a:ea typeface="Gaegu"/>
                <a:cs typeface="Gaegu"/>
                <a:sym typeface="Gaegu"/>
              </a:rPr>
              <a:t>Table of Contents</a:t>
            </a:r>
            <a:endParaRPr b="1" sz="3600">
              <a:solidFill>
                <a:srgbClr val="263890"/>
              </a:solidFill>
              <a:latin typeface="Gaegu"/>
              <a:ea typeface="Gaegu"/>
              <a:cs typeface="Gaegu"/>
              <a:sym typeface="Gaeg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nvSpPr>
        <p:spPr>
          <a:xfrm>
            <a:off x="266693" y="237522"/>
            <a:ext cx="513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Value Analysis</a:t>
            </a:r>
            <a:endParaRPr b="1" sz="3000">
              <a:solidFill>
                <a:srgbClr val="263890"/>
              </a:solidFill>
              <a:latin typeface="Roboto"/>
              <a:ea typeface="Roboto"/>
              <a:cs typeface="Roboto"/>
              <a:sym typeface="Roboto"/>
            </a:endParaRPr>
          </a:p>
        </p:txBody>
      </p:sp>
      <p:pic>
        <p:nvPicPr>
          <p:cNvPr id="91" name="Google Shape;91;p18"/>
          <p:cNvPicPr preferRelativeResize="0"/>
          <p:nvPr/>
        </p:nvPicPr>
        <p:blipFill>
          <a:blip r:embed="rId3">
            <a:alphaModFix/>
          </a:blip>
          <a:stretch>
            <a:fillRect/>
          </a:stretch>
        </p:blipFill>
        <p:spPr>
          <a:xfrm>
            <a:off x="783200" y="822097"/>
            <a:ext cx="7577590" cy="39546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nvSpPr>
        <p:spPr>
          <a:xfrm>
            <a:off x="266693" y="237522"/>
            <a:ext cx="513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Value Proposition</a:t>
            </a:r>
            <a:endParaRPr b="1" sz="3000">
              <a:solidFill>
                <a:srgbClr val="263890"/>
              </a:solidFill>
              <a:latin typeface="Roboto"/>
              <a:ea typeface="Roboto"/>
              <a:cs typeface="Roboto"/>
              <a:sym typeface="Roboto"/>
            </a:endParaRPr>
          </a:p>
        </p:txBody>
      </p:sp>
      <p:graphicFrame>
        <p:nvGraphicFramePr>
          <p:cNvPr id="97" name="Google Shape;97;p19"/>
          <p:cNvGraphicFramePr/>
          <p:nvPr/>
        </p:nvGraphicFramePr>
        <p:xfrm>
          <a:off x="683425" y="1128700"/>
          <a:ext cx="3000000" cy="3000000"/>
        </p:xfrm>
        <a:graphic>
          <a:graphicData uri="http://schemas.openxmlformats.org/drawingml/2006/table">
            <a:tbl>
              <a:tblPr>
                <a:noFill/>
                <a:tableStyleId>{9DE2694F-CD60-47CE-9E47-157CCE95AEB1}</a:tableStyleId>
              </a:tblPr>
              <a:tblGrid>
                <a:gridCol w="2457450"/>
                <a:gridCol w="2796750"/>
                <a:gridCol w="2796750"/>
              </a:tblGrid>
              <a:tr h="12700">
                <a:tc>
                  <a:txBody>
                    <a:bodyPr/>
                    <a:lstStyle/>
                    <a:p>
                      <a:pPr indent="0" lvl="0" marL="0" rtl="0" algn="l">
                        <a:spcBef>
                          <a:spcPts val="0"/>
                        </a:spcBef>
                        <a:spcAft>
                          <a:spcPts val="0"/>
                        </a:spcAft>
                        <a:buNone/>
                      </a:pPr>
                      <a:r>
                        <a:t/>
                      </a:r>
                      <a:endParaRPr sz="1100"/>
                    </a:p>
                  </a:txBody>
                  <a:tcPr marT="63500" marB="63500" marR="63500" marL="63500">
                    <a:lnL cap="flat" cmpd="sng" w="12700">
                      <a:solidFill>
                        <a:schemeClr val="lt1"/>
                      </a:solidFill>
                      <a:prstDash val="solid"/>
                      <a:round/>
                      <a:headEnd len="sm" w="sm" type="none"/>
                      <a:tailEnd len="sm" w="sm" type="none"/>
                    </a:lnL>
                    <a:lnT cap="flat" cmpd="sng" w="12700">
                      <a:solidFill>
                        <a:schemeClr val="lt1"/>
                      </a:solidFill>
                      <a:prstDash val="solid"/>
                      <a:round/>
                      <a:headEnd len="sm" w="sm" type="none"/>
                      <a:tailEnd len="sm" w="sm" type="none"/>
                    </a:lnT>
                  </a:tcPr>
                </a:tc>
                <a:tc>
                  <a:txBody>
                    <a:bodyPr/>
                    <a:lstStyle/>
                    <a:p>
                      <a:pPr indent="0" lvl="0" marL="0" rtl="0" algn="l">
                        <a:spcBef>
                          <a:spcPts val="0"/>
                        </a:spcBef>
                        <a:spcAft>
                          <a:spcPts val="0"/>
                        </a:spcAft>
                        <a:buNone/>
                      </a:pPr>
                      <a:r>
                        <a:rPr b="1" lang="en-GB">
                          <a:solidFill>
                            <a:schemeClr val="lt1"/>
                          </a:solidFill>
                        </a:rPr>
                        <a:t>Operational Excellence</a:t>
                      </a:r>
                      <a:endParaRPr b="1">
                        <a:solidFill>
                          <a:schemeClr val="lt1"/>
                        </a:solidFill>
                      </a:endParaRPr>
                    </a:p>
                  </a:txBody>
                  <a:tcPr marT="63500" marB="63500" marR="63500" marL="63500">
                    <a:solidFill>
                      <a:srgbClr val="263890"/>
                    </a:solidFill>
                  </a:tcPr>
                </a:tc>
                <a:tc>
                  <a:txBody>
                    <a:bodyPr/>
                    <a:lstStyle/>
                    <a:p>
                      <a:pPr indent="0" lvl="0" marL="0" rtl="0" algn="l">
                        <a:spcBef>
                          <a:spcPts val="0"/>
                        </a:spcBef>
                        <a:spcAft>
                          <a:spcPts val="0"/>
                        </a:spcAft>
                        <a:buNone/>
                      </a:pPr>
                      <a:r>
                        <a:rPr b="1" lang="en-GB">
                          <a:solidFill>
                            <a:schemeClr val="lt1"/>
                          </a:solidFill>
                        </a:rPr>
                        <a:t>Product Leadership</a:t>
                      </a:r>
                      <a:endParaRPr b="1">
                        <a:solidFill>
                          <a:schemeClr val="lt1"/>
                        </a:solidFill>
                      </a:endParaRPr>
                    </a:p>
                  </a:txBody>
                  <a:tcPr marT="63500" marB="63500" marR="63500" marL="63500">
                    <a:solidFill>
                      <a:srgbClr val="263890"/>
                    </a:solidFill>
                  </a:tcPr>
                </a:tc>
              </a:tr>
              <a:tr h="12700">
                <a:tc>
                  <a:txBody>
                    <a:bodyPr/>
                    <a:lstStyle/>
                    <a:p>
                      <a:pPr indent="0" lvl="0" marL="0" rtl="0" algn="l">
                        <a:spcBef>
                          <a:spcPts val="0"/>
                        </a:spcBef>
                        <a:spcAft>
                          <a:spcPts val="0"/>
                        </a:spcAft>
                        <a:buNone/>
                      </a:pPr>
                      <a:r>
                        <a:rPr b="1" lang="en-GB">
                          <a:solidFill>
                            <a:schemeClr val="lt1"/>
                          </a:solidFill>
                        </a:rPr>
                        <a:t>Core Business Processes</a:t>
                      </a:r>
                      <a:endParaRPr b="1">
                        <a:solidFill>
                          <a:schemeClr val="lt1"/>
                        </a:solidFill>
                      </a:endParaRPr>
                    </a:p>
                  </a:txBody>
                  <a:tcPr marT="63500" marB="63500" marR="63500" marL="63500">
                    <a:solidFill>
                      <a:srgbClr val="263890"/>
                    </a:solidFill>
                  </a:tcPr>
                </a:tc>
                <a:tc>
                  <a:txBody>
                    <a:bodyPr/>
                    <a:lstStyle/>
                    <a:p>
                      <a:pPr indent="0" lvl="0" marL="0" rtl="0" algn="l">
                        <a:spcBef>
                          <a:spcPts val="0"/>
                        </a:spcBef>
                        <a:spcAft>
                          <a:spcPts val="0"/>
                        </a:spcAft>
                        <a:buNone/>
                      </a:pPr>
                      <a:r>
                        <a:rPr lang="en-GB" sz="1300"/>
                        <a:t>With high customer demand, there is need to match with the supply</a:t>
                      </a:r>
                      <a:endParaRPr sz="1300"/>
                    </a:p>
                  </a:txBody>
                  <a:tcPr marT="63500" marB="63500" marR="63500" marL="63500"/>
                </a:tc>
                <a:tc>
                  <a:txBody>
                    <a:bodyPr/>
                    <a:lstStyle/>
                    <a:p>
                      <a:pPr indent="0" lvl="0" marL="0" rtl="0" algn="l">
                        <a:spcBef>
                          <a:spcPts val="0"/>
                        </a:spcBef>
                        <a:spcAft>
                          <a:spcPts val="0"/>
                        </a:spcAft>
                        <a:buNone/>
                      </a:pPr>
                      <a:r>
                        <a:rPr lang="en-GB" sz="1300"/>
                        <a:t>Create innovative products (flavors and bakeshop items) and explore the reach and sales in the market</a:t>
                      </a:r>
                      <a:endParaRPr sz="1300"/>
                    </a:p>
                  </a:txBody>
                  <a:tcPr marT="63500" marB="63500" marR="63500" marL="63500"/>
                </a:tc>
              </a:tr>
              <a:tr h="12700">
                <a:tc>
                  <a:txBody>
                    <a:bodyPr/>
                    <a:lstStyle/>
                    <a:p>
                      <a:pPr indent="0" lvl="0" marL="0" rtl="0" algn="l">
                        <a:spcBef>
                          <a:spcPts val="0"/>
                        </a:spcBef>
                        <a:spcAft>
                          <a:spcPts val="0"/>
                        </a:spcAft>
                        <a:buNone/>
                      </a:pPr>
                      <a:r>
                        <a:rPr b="1" lang="en-GB">
                          <a:solidFill>
                            <a:schemeClr val="lt1"/>
                          </a:solidFill>
                        </a:rPr>
                        <a:t>Organization and Structure</a:t>
                      </a:r>
                      <a:endParaRPr b="1">
                        <a:solidFill>
                          <a:schemeClr val="lt1"/>
                        </a:solidFill>
                      </a:endParaRPr>
                    </a:p>
                  </a:txBody>
                  <a:tcPr marT="63500" marB="63500" marR="63500" marL="63500">
                    <a:solidFill>
                      <a:srgbClr val="263890"/>
                    </a:solidFill>
                  </a:tcPr>
                </a:tc>
                <a:tc>
                  <a:txBody>
                    <a:bodyPr/>
                    <a:lstStyle/>
                    <a:p>
                      <a:pPr indent="0" lvl="0" marL="0" rtl="0" algn="l">
                        <a:spcBef>
                          <a:spcPts val="0"/>
                        </a:spcBef>
                        <a:spcAft>
                          <a:spcPts val="0"/>
                        </a:spcAft>
                        <a:buNone/>
                      </a:pPr>
                      <a:r>
                        <a:rPr lang="en-GB" sz="1300"/>
                        <a:t>There is a central authoritative with power, mainly the co-founders and the managers are in power</a:t>
                      </a:r>
                      <a:endParaRPr sz="1300"/>
                    </a:p>
                  </a:txBody>
                  <a:tcPr marT="63500" marB="63500" marR="63500" marL="63500"/>
                </a:tc>
                <a:tc>
                  <a:txBody>
                    <a:bodyPr/>
                    <a:lstStyle/>
                    <a:p>
                      <a:pPr indent="0" lvl="0" marL="0" rtl="0" algn="l">
                        <a:spcBef>
                          <a:spcPts val="0"/>
                        </a:spcBef>
                        <a:spcAft>
                          <a:spcPts val="0"/>
                        </a:spcAft>
                        <a:buNone/>
                      </a:pPr>
                      <a:r>
                        <a:rPr lang="en-GB" sz="1300"/>
                        <a:t>The organization structure is organic and loose</a:t>
                      </a:r>
                      <a:endParaRPr sz="1300"/>
                    </a:p>
                  </a:txBody>
                  <a:tcPr marT="63500" marB="63500" marR="63500" marL="63500"/>
                </a:tc>
              </a:tr>
              <a:tr h="12700">
                <a:tc>
                  <a:txBody>
                    <a:bodyPr/>
                    <a:lstStyle/>
                    <a:p>
                      <a:pPr indent="0" lvl="0" marL="0" rtl="0" algn="l">
                        <a:spcBef>
                          <a:spcPts val="0"/>
                        </a:spcBef>
                        <a:spcAft>
                          <a:spcPts val="0"/>
                        </a:spcAft>
                        <a:buNone/>
                      </a:pPr>
                      <a:r>
                        <a:rPr b="1" lang="en-GB">
                          <a:solidFill>
                            <a:schemeClr val="lt1"/>
                          </a:solidFill>
                        </a:rPr>
                        <a:t>Management Systems</a:t>
                      </a:r>
                      <a:endParaRPr b="1">
                        <a:solidFill>
                          <a:schemeClr val="lt1"/>
                        </a:solidFill>
                      </a:endParaRPr>
                    </a:p>
                  </a:txBody>
                  <a:tcPr marT="63500" marB="63500" marR="63500" marL="63500">
                    <a:solidFill>
                      <a:srgbClr val="263890"/>
                    </a:solidFill>
                  </a:tcPr>
                </a:tc>
                <a:tc>
                  <a:txBody>
                    <a:bodyPr/>
                    <a:lstStyle/>
                    <a:p>
                      <a:pPr indent="0" lvl="0" marL="0" rtl="0" algn="l">
                        <a:spcBef>
                          <a:spcPts val="0"/>
                        </a:spcBef>
                        <a:spcAft>
                          <a:spcPts val="0"/>
                        </a:spcAft>
                        <a:buNone/>
                      </a:pPr>
                      <a:r>
                        <a:rPr lang="en-GB" sz="1300"/>
                        <a:t>There is standard operating procedure to ensure high quality is achieved.</a:t>
                      </a:r>
                      <a:endParaRPr sz="1300"/>
                    </a:p>
                  </a:txBody>
                  <a:tcPr marT="63500" marB="63500" marR="63500" marL="63500"/>
                </a:tc>
                <a:tc>
                  <a:txBody>
                    <a:bodyPr/>
                    <a:lstStyle/>
                    <a:p>
                      <a:pPr indent="0" lvl="0" marL="0" rtl="0" algn="l">
                        <a:spcBef>
                          <a:spcPts val="0"/>
                        </a:spcBef>
                        <a:spcAft>
                          <a:spcPts val="0"/>
                        </a:spcAft>
                        <a:buNone/>
                      </a:pPr>
                      <a:r>
                        <a:rPr lang="en-GB" sz="1300"/>
                        <a:t>Through product innovation, risk can be expected and it rewards people for innovation and creativity in its products.</a:t>
                      </a:r>
                      <a:endParaRPr sz="1300"/>
                    </a:p>
                  </a:txBody>
                  <a:tcPr marT="63500" marB="63500" marR="63500" marL="63500"/>
                </a:tc>
              </a:tr>
              <a:tr h="12700">
                <a:tc>
                  <a:txBody>
                    <a:bodyPr/>
                    <a:lstStyle/>
                    <a:p>
                      <a:pPr indent="0" lvl="0" marL="0" rtl="0" algn="l">
                        <a:spcBef>
                          <a:spcPts val="0"/>
                        </a:spcBef>
                        <a:spcAft>
                          <a:spcPts val="0"/>
                        </a:spcAft>
                        <a:buNone/>
                      </a:pPr>
                      <a:r>
                        <a:rPr b="1" lang="en-GB">
                          <a:solidFill>
                            <a:schemeClr val="lt1"/>
                          </a:solidFill>
                        </a:rPr>
                        <a:t>Culture: Mindsets and Behaviour</a:t>
                      </a:r>
                      <a:endParaRPr b="1">
                        <a:solidFill>
                          <a:schemeClr val="lt1"/>
                        </a:solidFill>
                      </a:endParaRPr>
                    </a:p>
                  </a:txBody>
                  <a:tcPr marT="63500" marB="63500" marR="63500" marL="63500">
                    <a:solidFill>
                      <a:srgbClr val="263890"/>
                    </a:solidFill>
                  </a:tcPr>
                </a:tc>
                <a:tc>
                  <a:txBody>
                    <a:bodyPr/>
                    <a:lstStyle/>
                    <a:p>
                      <a:pPr indent="0" lvl="0" marL="0" rtl="0" algn="l">
                        <a:spcBef>
                          <a:spcPts val="0"/>
                        </a:spcBef>
                        <a:spcAft>
                          <a:spcPts val="0"/>
                        </a:spcAft>
                        <a:buNone/>
                      </a:pPr>
                      <a:r>
                        <a:rPr lang="en-GB" sz="1300"/>
                        <a:t>The focus is on making the system effective and efficient</a:t>
                      </a:r>
                      <a:endParaRPr sz="1300"/>
                    </a:p>
                  </a:txBody>
                  <a:tcPr marT="63500" marB="63500" marR="63500" marL="63500"/>
                </a:tc>
                <a:tc>
                  <a:txBody>
                    <a:bodyPr/>
                    <a:lstStyle/>
                    <a:p>
                      <a:pPr indent="0" lvl="0" marL="0" rtl="0" algn="l">
                        <a:spcBef>
                          <a:spcPts val="0"/>
                        </a:spcBef>
                        <a:spcAft>
                          <a:spcPts val="0"/>
                        </a:spcAft>
                        <a:buNone/>
                      </a:pPr>
                      <a:r>
                        <a:rPr lang="en-GB" sz="1300"/>
                        <a:t>The focus is on innovating and creating a breakthrough in the market.</a:t>
                      </a:r>
                      <a:endParaRPr sz="1300"/>
                    </a:p>
                  </a:txBody>
                  <a:tcPr marT="63500" marB="63500" marR="63500" marL="6350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nvSpPr>
        <p:spPr>
          <a:xfrm>
            <a:off x="321593" y="241747"/>
            <a:ext cx="513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Deliverable Structure Chart</a:t>
            </a:r>
            <a:endParaRPr b="1" sz="3000">
              <a:solidFill>
                <a:srgbClr val="263890"/>
              </a:solidFill>
              <a:latin typeface="Roboto"/>
              <a:ea typeface="Roboto"/>
              <a:cs typeface="Roboto"/>
              <a:sym typeface="Roboto"/>
            </a:endParaRPr>
          </a:p>
        </p:txBody>
      </p:sp>
      <p:pic>
        <p:nvPicPr>
          <p:cNvPr id="103" name="Google Shape;103;p20"/>
          <p:cNvPicPr preferRelativeResize="0"/>
          <p:nvPr/>
        </p:nvPicPr>
        <p:blipFill>
          <a:blip r:embed="rId3">
            <a:alphaModFix/>
          </a:blip>
          <a:stretch>
            <a:fillRect/>
          </a:stretch>
        </p:blipFill>
        <p:spPr>
          <a:xfrm>
            <a:off x="152400" y="941469"/>
            <a:ext cx="9144001" cy="35653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nvSpPr>
        <p:spPr>
          <a:xfrm>
            <a:off x="266693" y="237522"/>
            <a:ext cx="513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rgbClr val="263890"/>
                </a:solidFill>
                <a:latin typeface="Roboto"/>
                <a:ea typeface="Roboto"/>
                <a:cs typeface="Roboto"/>
                <a:sym typeface="Roboto"/>
              </a:rPr>
              <a:t>Drivers and Triggers</a:t>
            </a:r>
            <a:endParaRPr b="1" sz="3000">
              <a:solidFill>
                <a:srgbClr val="263890"/>
              </a:solidFill>
              <a:latin typeface="Roboto"/>
              <a:ea typeface="Roboto"/>
              <a:cs typeface="Roboto"/>
              <a:sym typeface="Roboto"/>
            </a:endParaRPr>
          </a:p>
        </p:txBody>
      </p:sp>
      <p:sp>
        <p:nvSpPr>
          <p:cNvPr id="109" name="Google Shape;109;p21"/>
          <p:cNvSpPr txBox="1"/>
          <p:nvPr/>
        </p:nvSpPr>
        <p:spPr>
          <a:xfrm>
            <a:off x="345275" y="947100"/>
            <a:ext cx="7850100" cy="3955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GB">
                <a:solidFill>
                  <a:schemeClr val="dk1"/>
                </a:solidFill>
              </a:rPr>
              <a:t>The drivers and triggers behind BPM initiatives are in the organization and management sector. In the organization sector, it is important that with the growing demand for the products especially the ice-cream, it is essential that</a:t>
            </a:r>
            <a:r>
              <a:rPr b="1" lang="en-GB">
                <a:solidFill>
                  <a:schemeClr val="dk1"/>
                </a:solidFill>
              </a:rPr>
              <a:t> </a:t>
            </a:r>
            <a:r>
              <a:rPr b="1" lang="en-GB">
                <a:solidFill>
                  <a:srgbClr val="263890"/>
                </a:solidFill>
              </a:rPr>
              <a:t>Gotham Treats can reach its supply to match the demand from the customers.</a:t>
            </a:r>
            <a:r>
              <a:rPr lang="en-GB">
                <a:solidFill>
                  <a:schemeClr val="dk1"/>
                </a:solidFill>
              </a:rPr>
              <a:t> Hence, the </a:t>
            </a:r>
            <a:r>
              <a:rPr b="1" lang="en-GB" u="sng">
                <a:solidFill>
                  <a:srgbClr val="263890"/>
                </a:solidFill>
              </a:rPr>
              <a:t>aspect of high growth is one of the drivers</a:t>
            </a:r>
            <a:r>
              <a:rPr lang="en-GB">
                <a:solidFill>
                  <a:schemeClr val="dk1"/>
                </a:solidFill>
              </a:rPr>
              <a:t> behind having an improved business process management system. </a:t>
            </a:r>
            <a:endParaRPr>
              <a:solidFill>
                <a:schemeClr val="dk1"/>
              </a:solidFill>
            </a:endParaRPr>
          </a:p>
          <a:p>
            <a:pPr indent="0" lvl="0" marL="0" rtl="0" algn="just">
              <a:lnSpc>
                <a:spcPct val="150000"/>
              </a:lnSpc>
              <a:spcBef>
                <a:spcPts val="0"/>
              </a:spcBef>
              <a:spcAft>
                <a:spcPts val="0"/>
              </a:spcAft>
              <a:buNone/>
            </a:pPr>
            <a:r>
              <a:t/>
            </a:r>
            <a:endParaRPr>
              <a:solidFill>
                <a:schemeClr val="dk1"/>
              </a:solidFill>
            </a:endParaRPr>
          </a:p>
          <a:p>
            <a:pPr indent="0" lvl="0" marL="0" rtl="0" algn="just">
              <a:lnSpc>
                <a:spcPct val="150000"/>
              </a:lnSpc>
              <a:spcBef>
                <a:spcPts val="0"/>
              </a:spcBef>
              <a:spcAft>
                <a:spcPts val="0"/>
              </a:spcAft>
              <a:buNone/>
            </a:pPr>
            <a:r>
              <a:rPr lang="en-GB">
                <a:solidFill>
                  <a:schemeClr val="dk1"/>
                </a:solidFill>
              </a:rPr>
              <a:t>As for the management sector, with Gotham Treats building many branches, the system must be able to </a:t>
            </a:r>
            <a:r>
              <a:rPr b="1" lang="en-GB">
                <a:solidFill>
                  <a:srgbClr val="263890"/>
                </a:solidFill>
              </a:rPr>
              <a:t>expand and scale their system</a:t>
            </a:r>
            <a:r>
              <a:rPr lang="en-GB">
                <a:solidFill>
                  <a:schemeClr val="dk1"/>
                </a:solidFill>
              </a:rPr>
              <a:t> to ensure that their process runs smoothly for all branches within the company. In addition, the management sector </a:t>
            </a:r>
            <a:r>
              <a:rPr b="1" lang="en-GB">
                <a:solidFill>
                  <a:srgbClr val="263890"/>
                </a:solidFill>
              </a:rPr>
              <a:t>needs to build efficiency for their performance and hence, must make their processes smooth in order to maximize sales</a:t>
            </a:r>
            <a:r>
              <a:rPr lang="en-GB">
                <a:solidFill>
                  <a:schemeClr val="dk1"/>
                </a:solidFill>
              </a:rPr>
              <a:t> and business resources. Thus the driver and trigger within the management sector for Gotham Treat’s BPM is </a:t>
            </a:r>
            <a:r>
              <a:rPr b="1" lang="en-GB" u="sng">
                <a:solidFill>
                  <a:srgbClr val="263890"/>
                </a:solidFill>
              </a:rPr>
              <a:t>improving performance and business expansion.</a:t>
            </a:r>
            <a:endParaRPr b="1" u="sng">
              <a:solidFill>
                <a:srgbClr val="26389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